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9"/>
  </p:notesMasterIdLst>
  <p:handoutMasterIdLst>
    <p:handoutMasterId r:id="rId50"/>
  </p:handoutMasterIdLst>
  <p:sldIdLst>
    <p:sldId id="268" r:id="rId2"/>
    <p:sldId id="265" r:id="rId3"/>
    <p:sldId id="325" r:id="rId4"/>
    <p:sldId id="289" r:id="rId5"/>
    <p:sldId id="286" r:id="rId6"/>
    <p:sldId id="327" r:id="rId7"/>
    <p:sldId id="333" r:id="rId8"/>
    <p:sldId id="365" r:id="rId9"/>
    <p:sldId id="328" r:id="rId10"/>
    <p:sldId id="329" r:id="rId11"/>
    <p:sldId id="334" r:id="rId12"/>
    <p:sldId id="335" r:id="rId13"/>
    <p:sldId id="337" r:id="rId14"/>
    <p:sldId id="353" r:id="rId15"/>
    <p:sldId id="354" r:id="rId16"/>
    <p:sldId id="356" r:id="rId17"/>
    <p:sldId id="331" r:id="rId18"/>
    <p:sldId id="340" r:id="rId19"/>
    <p:sldId id="295" r:id="rId20"/>
    <p:sldId id="355" r:id="rId21"/>
    <p:sldId id="344" r:id="rId22"/>
    <p:sldId id="341" r:id="rId23"/>
    <p:sldId id="347" r:id="rId24"/>
    <p:sldId id="342" r:id="rId25"/>
    <p:sldId id="343" r:id="rId26"/>
    <p:sldId id="345" r:id="rId27"/>
    <p:sldId id="357" r:id="rId28"/>
    <p:sldId id="358" r:id="rId29"/>
    <p:sldId id="350" r:id="rId30"/>
    <p:sldId id="351" r:id="rId31"/>
    <p:sldId id="352" r:id="rId32"/>
    <p:sldId id="292" r:id="rId33"/>
    <p:sldId id="300" r:id="rId34"/>
    <p:sldId id="320" r:id="rId35"/>
    <p:sldId id="321" r:id="rId36"/>
    <p:sldId id="364" r:id="rId37"/>
    <p:sldId id="346" r:id="rId38"/>
    <p:sldId id="323" r:id="rId39"/>
    <p:sldId id="324" r:id="rId40"/>
    <p:sldId id="299" r:id="rId41"/>
    <p:sldId id="362" r:id="rId42"/>
    <p:sldId id="361" r:id="rId43"/>
    <p:sldId id="293" r:id="rId44"/>
    <p:sldId id="338" r:id="rId45"/>
    <p:sldId id="339" r:id="rId46"/>
    <p:sldId id="283" r:id="rId47"/>
    <p:sldId id="284" r:id="rId4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300"/>
    <a:srgbClr val="33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7794" autoAdjust="0"/>
    <p:restoredTop sz="94590" autoAdjust="0"/>
  </p:normalViewPr>
  <p:slideViewPr>
    <p:cSldViewPr>
      <p:cViewPr>
        <p:scale>
          <a:sx n="64" d="100"/>
          <a:sy n="64" d="100"/>
        </p:scale>
        <p:origin x="-1332" y="-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651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Directorate of Nature Park Rusenski Lom</a:t>
            </a:r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0BA5DB-302E-4633-8D77-1BA8DBFC2917}" type="datetimeFigureOut">
              <a:rPr lang="bg-BG" smtClean="0"/>
              <a:pPr/>
              <a:t>26.2.2020 г.</a:t>
            </a:fld>
            <a:endParaRPr lang="bg-B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36F2F6-EAE6-4533-B7BC-54FAC35C069F}" type="slidenum">
              <a:rPr lang="bg-BG" smtClean="0"/>
              <a:pPr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152743553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r>
              <a:rPr lang="en-US" smtClean="0"/>
              <a:t>Directorate of Nature Park Rusenski Lom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B4E49D-468D-4C80-91A6-62B7B981439F}" type="datetimeFigureOut">
              <a:rPr lang="en-US" smtClean="0"/>
              <a:pPr/>
              <a:t>2/26/2020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FFAF09-9D06-477D-BAC5-14DC1CD0D72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2966862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94195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Header Placeholder 4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r>
              <a:rPr lang="en-US" smtClean="0"/>
              <a:t>Directorate of Nature Park Rusenski Lom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2777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4FF5DA-FAEA-49F0-A126-25397AE07562}" type="datetime1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co-financed by the European Union and National Funds of the participating countries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9814E9-0564-4EF3-8F1C-87D16D225BE3}" type="datetime1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co-financed by the European Union and National Funds of the participating countries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12436-2324-414A-B824-DA1704D137B1}" type="datetime1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co-financed by the European Union and National Funds of the participating countries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837A19-9B03-4FA3-9CB4-E4C12FAC284C}" type="datetime1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co-financed by the European Union and National Funds of the participating countries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649BC26-5AA1-49F2-AA2C-2D56380C080F}" type="datetime1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co-financed by the European Union and National Funds of the participating countries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27CB00-46BA-4B4B-8040-BBD5E8CC1394}" type="datetime1">
              <a:rPr lang="en-US" smtClean="0"/>
              <a:pPr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co-financed by the European Union and National Funds of the participating countries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7CF0D1-E166-42E3-A6F4-2513D71E56CC}" type="datetime1">
              <a:rPr lang="en-US" smtClean="0"/>
              <a:pPr/>
              <a:t>2/26/2020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co-financed by the European Union and National Funds of the participating countries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BC9692-FB9B-4500-9F1A-FCC3CEFCDFBF}" type="datetime1">
              <a:rPr lang="en-US" smtClean="0"/>
              <a:pPr/>
              <a:t>2/26/2020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co-financed by the European Union and National Funds of the participating countries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079CE7-F229-4B89-B6C7-E817D7A32E26}" type="datetime1">
              <a:rPr lang="en-US" smtClean="0"/>
              <a:pPr/>
              <a:t>2/26/2020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co-financed by the European Union and National Funds of the participating countries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09E121-F73C-4A67-962F-0BF5CB2FD12E}" type="datetime1">
              <a:rPr lang="en-US" smtClean="0"/>
              <a:pPr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co-financed by the European Union and National Funds of the participating countries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1AB73-BFFD-4B3C-8936-C579004D71B5}" type="datetime1">
              <a:rPr lang="en-US" smtClean="0"/>
              <a:pPr/>
              <a:t>2/26/2020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Project co-financed by the European Union and National Funds of the participating countries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C2E7E3-20E5-4C7A-83F3-D22F0698B798}" type="datetime1">
              <a:rPr lang="en-US" smtClean="0"/>
              <a:pPr/>
              <a:t>2/26/2020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Project co-financed by the European Union and National Funds of the participating countries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10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32.jpeg"/><Relationship Id="rId7" Type="http://schemas.openxmlformats.org/officeDocument/2006/relationships/image" Target="../media/image3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1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3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9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7.jpeg"/><Relationship Id="rId4" Type="http://schemas.openxmlformats.org/officeDocument/2006/relationships/image" Target="../media/image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2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jpeg"/><Relationship Id="rId5" Type="http://schemas.openxmlformats.org/officeDocument/2006/relationships/image" Target="../media/image10.jpeg"/><Relationship Id="rId4" Type="http://schemas.openxmlformats.org/officeDocument/2006/relationships/image" Target="../media/image7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10" Type="http://schemas.openxmlformats.org/officeDocument/2006/relationships/image" Target="../media/image47.jpeg"/><Relationship Id="rId4" Type="http://schemas.openxmlformats.org/officeDocument/2006/relationships/image" Target="../media/image3.png"/><Relationship Id="rId9" Type="http://schemas.openxmlformats.org/officeDocument/2006/relationships/image" Target="../media/image46.jpe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49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3.png"/><Relationship Id="rId4" Type="http://schemas.openxmlformats.org/officeDocument/2006/relationships/image" Target="../media/image8.gi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51.jpe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52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1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image" Target="../media/image56.jpe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1.png"/><Relationship Id="rId18" Type="http://schemas.openxmlformats.org/officeDocument/2006/relationships/image" Target="../media/image22.png"/><Relationship Id="rId3" Type="http://schemas.openxmlformats.org/officeDocument/2006/relationships/image" Target="../media/image11.emf"/><Relationship Id="rId7" Type="http://schemas.openxmlformats.org/officeDocument/2006/relationships/image" Target="../media/image15.png"/><Relationship Id="rId12" Type="http://schemas.openxmlformats.org/officeDocument/2006/relationships/image" Target="../media/image20.png"/><Relationship Id="rId17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emf"/><Relationship Id="rId15" Type="http://schemas.openxmlformats.org/officeDocument/2006/relationships/image" Target="../media/image9.jpeg"/><Relationship Id="rId10" Type="http://schemas.openxmlformats.org/officeDocument/2006/relationships/image" Target="../media/image18.png"/><Relationship Id="rId4" Type="http://schemas.openxmlformats.org/officeDocument/2006/relationships/image" Target="../media/image12.emf"/><Relationship Id="rId9" Type="http://schemas.openxmlformats.org/officeDocument/2006/relationships/image" Target="../media/image17.jpeg"/><Relationship Id="rId1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openxmlformats.org/officeDocument/2006/relationships/image" Target="../media/image7.jpeg"/><Relationship Id="rId3" Type="http://schemas.openxmlformats.org/officeDocument/2006/relationships/image" Target="../media/image24.jpeg"/><Relationship Id="rId7" Type="http://schemas.openxmlformats.org/officeDocument/2006/relationships/image" Target="../media/image20.png"/><Relationship Id="rId12" Type="http://schemas.openxmlformats.org/officeDocument/2006/relationships/image" Target="../media/image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6.jpe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image" Target="../media/image25.png"/><Relationship Id="rId9" Type="http://schemas.openxmlformats.org/officeDocument/2006/relationships/image" Target="../media/image16.png"/><Relationship Id="rId1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9.jpe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57310" y="3406775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(INTERREG V-B) BALKAN - MEDITERRANEAN 2014-2020</a:t>
            </a:r>
            <a:br>
              <a:rPr lang="en-US" b="1" dirty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</a:br>
            <a:endParaRPr lang="en-US" b="1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655" y="1600200"/>
            <a:ext cx="1598721" cy="1340528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199" y="1077090"/>
            <a:ext cx="2938463" cy="1863357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199" y="4791075"/>
            <a:ext cx="2938463" cy="100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786446" y="6248400"/>
            <a:ext cx="3205154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76200" y="180201"/>
            <a:ext cx="29718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ctr"/>
            <a:r>
              <a:rPr lang="en-US" sz="1200" dirty="0">
                <a:solidFill>
                  <a:srgbClr val="002395"/>
                </a:solidFill>
                <a:latin typeface="Trebuchet MS" pitchFamily="34" charset="0"/>
              </a:rPr>
              <a:t>Directorate of Nature Park Rusenski Lom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1438275"/>
            <a:ext cx="2095107" cy="1838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70066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71422"/>
            <a:ext cx="9067800" cy="1143000"/>
          </a:xfrm>
        </p:spPr>
        <p:txBody>
          <a:bodyPr>
            <a:normAutofit/>
          </a:bodyPr>
          <a:lstStyle/>
          <a:p>
            <a:r>
              <a:rPr lang="bg-BG" altLang="en-US" sz="3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СФЕДА Работни пакети</a:t>
            </a:r>
            <a:endParaRPr lang="en-US" sz="3000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buNone/>
              <a:defRPr/>
            </a:pPr>
            <a:endParaRPr lang="en-US" altLang="en-US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6" name="Ομάδα 46">
            <a:extLst>
              <a:ext uri="{FF2B5EF4-FFF2-40B4-BE49-F238E27FC236}">
                <a16:creationId xmlns:a16="http://schemas.microsoft.com/office/drawing/2014/main" xmlns="" id="{119AC936-E280-45DE-89F0-CB809F1AE7BA}"/>
              </a:ext>
            </a:extLst>
          </p:cNvPr>
          <p:cNvGrpSpPr/>
          <p:nvPr/>
        </p:nvGrpSpPr>
        <p:grpSpPr>
          <a:xfrm>
            <a:off x="500034" y="1252526"/>
            <a:ext cx="8189856" cy="4605366"/>
            <a:chOff x="1202117" y="1916831"/>
            <a:chExt cx="8206723" cy="3887714"/>
          </a:xfr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  <a:effectLst>
            <a:outerShdw blurRad="50800" dist="50800" dir="5400000" algn="ctr" rotWithShape="0">
              <a:srgbClr val="000000">
                <a:alpha val="59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</p:grpSpPr>
        <p:grpSp>
          <p:nvGrpSpPr>
            <p:cNvPr id="17" name="14 - Ομάδα">
              <a:extLst>
                <a:ext uri="{FF2B5EF4-FFF2-40B4-BE49-F238E27FC236}">
                  <a16:creationId xmlns:a16="http://schemas.microsoft.com/office/drawing/2014/main" xmlns="" id="{35A7470C-DA8F-4A62-9892-C63B3809A4A1}"/>
                </a:ext>
              </a:extLst>
            </p:cNvPr>
            <p:cNvGrpSpPr/>
            <p:nvPr/>
          </p:nvGrpSpPr>
          <p:grpSpPr>
            <a:xfrm>
              <a:off x="3504184" y="1916831"/>
              <a:ext cx="5904655" cy="864107"/>
              <a:chOff x="2092535" y="-243409"/>
              <a:chExt cx="5256584" cy="864107"/>
            </a:xfrm>
            <a:grpFill/>
          </p:grpSpPr>
          <p:sp>
            <p:nvSpPr>
              <p:cNvPr id="31" name="4 - Στρογγυλεμένο ορθογώνιο">
                <a:extLst>
                  <a:ext uri="{FF2B5EF4-FFF2-40B4-BE49-F238E27FC236}">
                    <a16:creationId xmlns:a16="http://schemas.microsoft.com/office/drawing/2014/main" xmlns="" id="{E07C8EDD-CA13-4F38-9CE1-AAD5152C2D67}"/>
                  </a:ext>
                </a:extLst>
              </p:cNvPr>
              <p:cNvSpPr/>
              <p:nvPr/>
            </p:nvSpPr>
            <p:spPr>
              <a:xfrm>
                <a:off x="2092535" y="-243409"/>
                <a:ext cx="5256584" cy="864107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2" name="13 - TextBox">
                <a:extLst>
                  <a:ext uri="{FF2B5EF4-FFF2-40B4-BE49-F238E27FC236}">
                    <a16:creationId xmlns:a16="http://schemas.microsoft.com/office/drawing/2014/main" xmlns="" id="{DAC51434-1ECD-423E-87B9-ADDEF4DEC876}"/>
                  </a:ext>
                </a:extLst>
              </p:cNvPr>
              <p:cNvSpPr txBox="1"/>
              <p:nvPr/>
            </p:nvSpPr>
            <p:spPr>
              <a:xfrm>
                <a:off x="2190773" y="-167870"/>
                <a:ext cx="5060104" cy="62355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WP</a:t>
                </a:r>
                <a:r>
                  <a:rPr lang="bg-BG" sz="21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 </a:t>
                </a:r>
                <a:r>
                  <a:rPr lang="en-US" sz="21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3 </a:t>
                </a:r>
                <a:r>
                  <a:rPr lang="bg-BG" sz="21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Анализ и оценка на локациите и риска</a:t>
                </a:r>
                <a:endParaRPr lang="el-GR" sz="2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</p:grpSp>
        <p:grpSp>
          <p:nvGrpSpPr>
            <p:cNvPr id="18" name="22 - Ομάδα">
              <a:extLst>
                <a:ext uri="{FF2B5EF4-FFF2-40B4-BE49-F238E27FC236}">
                  <a16:creationId xmlns:a16="http://schemas.microsoft.com/office/drawing/2014/main" xmlns="" id="{027C3768-A60B-41E0-8331-FF5EB885CBCD}"/>
                </a:ext>
              </a:extLst>
            </p:cNvPr>
            <p:cNvGrpSpPr/>
            <p:nvPr/>
          </p:nvGrpSpPr>
          <p:grpSpPr>
            <a:xfrm>
              <a:off x="3504184" y="2928125"/>
              <a:ext cx="5904656" cy="861443"/>
              <a:chOff x="1975015" y="839576"/>
              <a:chExt cx="6183298" cy="775298"/>
            </a:xfrm>
            <a:grpFill/>
          </p:grpSpPr>
          <p:sp>
            <p:nvSpPr>
              <p:cNvPr id="29" name="9 - Στρογγυλεμένο ορθογώνιο">
                <a:extLst>
                  <a:ext uri="{FF2B5EF4-FFF2-40B4-BE49-F238E27FC236}">
                    <a16:creationId xmlns:a16="http://schemas.microsoft.com/office/drawing/2014/main" xmlns="" id="{E304802E-9ECA-4B78-84AD-40C69DB7BA25}"/>
                  </a:ext>
                </a:extLst>
              </p:cNvPr>
              <p:cNvSpPr/>
              <p:nvPr/>
            </p:nvSpPr>
            <p:spPr>
              <a:xfrm>
                <a:off x="1975015" y="839576"/>
                <a:ext cx="6183298" cy="775298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30" name="15 - TextBox">
                <a:extLst>
                  <a:ext uri="{FF2B5EF4-FFF2-40B4-BE49-F238E27FC236}">
                    <a16:creationId xmlns:a16="http://schemas.microsoft.com/office/drawing/2014/main" xmlns="" id="{39E5377D-429F-4BD4-B4DD-A9EA519F28D4}"/>
                  </a:ext>
                </a:extLst>
              </p:cNvPr>
              <p:cNvSpPr txBox="1"/>
              <p:nvPr/>
            </p:nvSpPr>
            <p:spPr>
              <a:xfrm>
                <a:off x="2052868" y="888299"/>
                <a:ext cx="6027588" cy="561202"/>
              </a:xfrm>
              <a:prstGeom prst="rect">
                <a:avLst/>
              </a:prstGeom>
              <a:solidFill>
                <a:schemeClr val="bg1">
                  <a:alpha val="55000"/>
                </a:schemeClr>
              </a:solidFill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21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WP</a:t>
                </a:r>
                <a:r>
                  <a:rPr lang="bg-BG" sz="21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 </a:t>
                </a:r>
                <a:r>
                  <a:rPr lang="en-US" sz="21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4 </a:t>
                </a:r>
                <a:r>
                  <a:rPr lang="bg-BG" sz="21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Планиране, проектиране и изграждане на системите</a:t>
                </a:r>
                <a:endParaRPr lang="en-US" sz="21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</p:grpSp>
        <p:grpSp>
          <p:nvGrpSpPr>
            <p:cNvPr id="19" name="20 - Ομάδα">
              <a:extLst>
                <a:ext uri="{FF2B5EF4-FFF2-40B4-BE49-F238E27FC236}">
                  <a16:creationId xmlns:a16="http://schemas.microsoft.com/office/drawing/2014/main" xmlns="" id="{85DE8640-D170-4A67-916A-74D1EED4204D}"/>
                </a:ext>
              </a:extLst>
            </p:cNvPr>
            <p:cNvGrpSpPr/>
            <p:nvPr/>
          </p:nvGrpSpPr>
          <p:grpSpPr>
            <a:xfrm>
              <a:off x="3504184" y="4944243"/>
              <a:ext cx="5904655" cy="860301"/>
              <a:chOff x="2106606" y="3504083"/>
              <a:chExt cx="5544616" cy="860301"/>
            </a:xfrm>
            <a:grpFill/>
          </p:grpSpPr>
          <p:sp>
            <p:nvSpPr>
              <p:cNvPr id="27" name="8 - Στρογγυλεμένο ορθογώνιο">
                <a:extLst>
                  <a:ext uri="{FF2B5EF4-FFF2-40B4-BE49-F238E27FC236}">
                    <a16:creationId xmlns:a16="http://schemas.microsoft.com/office/drawing/2014/main" xmlns="" id="{7C3E7E13-D3A2-4CCC-8142-8B7892D61A2B}"/>
                  </a:ext>
                </a:extLst>
              </p:cNvPr>
              <p:cNvSpPr/>
              <p:nvPr/>
            </p:nvSpPr>
            <p:spPr>
              <a:xfrm>
                <a:off x="2106606" y="3504083"/>
                <a:ext cx="5544616" cy="860301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8" name="17 - TextBox">
                <a:extLst>
                  <a:ext uri="{FF2B5EF4-FFF2-40B4-BE49-F238E27FC236}">
                    <a16:creationId xmlns:a16="http://schemas.microsoft.com/office/drawing/2014/main" xmlns="" id="{3C9EE56A-8085-404A-A7E7-078A558FB792}"/>
                  </a:ext>
                </a:extLst>
              </p:cNvPr>
              <p:cNvSpPr txBox="1"/>
              <p:nvPr/>
            </p:nvSpPr>
            <p:spPr>
              <a:xfrm>
                <a:off x="2176418" y="3559974"/>
                <a:ext cx="5404991" cy="623558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1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WP</a:t>
                </a:r>
                <a:r>
                  <a:rPr lang="bg-BG" sz="21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 </a:t>
                </a:r>
                <a:r>
                  <a:rPr lang="en-US" sz="21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6 </a:t>
                </a:r>
                <a:r>
                  <a:rPr lang="bg-BG" sz="21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Демонстрационни събития, семинари и обучения</a:t>
                </a:r>
                <a:endParaRPr lang="el-GR" sz="2100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</p:grpSp>
        <p:grpSp>
          <p:nvGrpSpPr>
            <p:cNvPr id="20" name="23 - Ομάδα">
              <a:extLst>
                <a:ext uri="{FF2B5EF4-FFF2-40B4-BE49-F238E27FC236}">
                  <a16:creationId xmlns:a16="http://schemas.microsoft.com/office/drawing/2014/main" xmlns="" id="{759CA1EB-82D6-4131-99A0-026ECD890C01}"/>
                </a:ext>
              </a:extLst>
            </p:cNvPr>
            <p:cNvGrpSpPr/>
            <p:nvPr/>
          </p:nvGrpSpPr>
          <p:grpSpPr>
            <a:xfrm>
              <a:off x="1202117" y="1916833"/>
              <a:ext cx="864098" cy="3887712"/>
              <a:chOff x="390114" y="1340768"/>
              <a:chExt cx="625675" cy="3240360"/>
            </a:xfrm>
            <a:grpFill/>
          </p:grpSpPr>
          <p:sp>
            <p:nvSpPr>
              <p:cNvPr id="25" name="5 - Στρογγυλεμένο ορθογώνιο">
                <a:extLst>
                  <a:ext uri="{FF2B5EF4-FFF2-40B4-BE49-F238E27FC236}">
                    <a16:creationId xmlns:a16="http://schemas.microsoft.com/office/drawing/2014/main" xmlns="" id="{FF75E8D0-867B-4C6C-9EEC-0DE6E004BCD0}"/>
                  </a:ext>
                </a:extLst>
              </p:cNvPr>
              <p:cNvSpPr/>
              <p:nvPr/>
            </p:nvSpPr>
            <p:spPr>
              <a:xfrm>
                <a:off x="390114" y="1340768"/>
                <a:ext cx="625675" cy="3240360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6" name="18 - TextBox">
                <a:extLst>
                  <a:ext uri="{FF2B5EF4-FFF2-40B4-BE49-F238E27FC236}">
                    <a16:creationId xmlns:a16="http://schemas.microsoft.com/office/drawing/2014/main" xmlns="" id="{331E60FE-E586-4F43-96D5-1DED15A8F2C2}"/>
                  </a:ext>
                </a:extLst>
              </p:cNvPr>
              <p:cNvSpPr txBox="1"/>
              <p:nvPr/>
            </p:nvSpPr>
            <p:spPr>
              <a:xfrm rot="16200000">
                <a:off x="-863351" y="2680174"/>
                <a:ext cx="3111180" cy="55828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22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WP 1 </a:t>
                </a:r>
                <a:endParaRPr lang="bg-BG" sz="2200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  <a:p>
                <a:pPr lvl="0" algn="ctr"/>
                <a:r>
                  <a:rPr lang="bg-BG" sz="22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Управление на проекта</a:t>
                </a:r>
                <a:endParaRPr lang="en-US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</p:grpSp>
        <p:grpSp>
          <p:nvGrpSpPr>
            <p:cNvPr id="21" name="25 - Ομάδα">
              <a:extLst>
                <a:ext uri="{FF2B5EF4-FFF2-40B4-BE49-F238E27FC236}">
                  <a16:creationId xmlns:a16="http://schemas.microsoft.com/office/drawing/2014/main" xmlns="" id="{8991B73F-EC8C-4021-965E-FC2ED4C45015}"/>
                </a:ext>
              </a:extLst>
            </p:cNvPr>
            <p:cNvGrpSpPr/>
            <p:nvPr/>
          </p:nvGrpSpPr>
          <p:grpSpPr>
            <a:xfrm>
              <a:off x="2354720" y="1916832"/>
              <a:ext cx="860959" cy="3887712"/>
              <a:chOff x="974736" y="620688"/>
              <a:chExt cx="860959" cy="3887712"/>
            </a:xfrm>
            <a:grpFill/>
          </p:grpSpPr>
          <p:sp>
            <p:nvSpPr>
              <p:cNvPr id="23" name="6 - Στρογγυλεμένο ορθογώνιο">
                <a:extLst>
                  <a:ext uri="{FF2B5EF4-FFF2-40B4-BE49-F238E27FC236}">
                    <a16:creationId xmlns:a16="http://schemas.microsoft.com/office/drawing/2014/main" xmlns="" id="{0E0BEABF-1DF5-49B5-AFD4-E5128A90C312}"/>
                  </a:ext>
                </a:extLst>
              </p:cNvPr>
              <p:cNvSpPr/>
              <p:nvPr/>
            </p:nvSpPr>
            <p:spPr>
              <a:xfrm rot="16200000">
                <a:off x="-538640" y="2134064"/>
                <a:ext cx="3887712" cy="860959"/>
              </a:xfrm>
              <a:prstGeom prst="round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l-GR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endParaRPr>
              </a:p>
            </p:txBody>
          </p:sp>
          <p:sp>
            <p:nvSpPr>
              <p:cNvPr id="24" name="19 - TextBox">
                <a:extLst>
                  <a:ext uri="{FF2B5EF4-FFF2-40B4-BE49-F238E27FC236}">
                    <a16:creationId xmlns:a16="http://schemas.microsoft.com/office/drawing/2014/main" xmlns="" id="{BF359FCB-1A16-403A-8A80-D0A8F30C3406}"/>
                  </a:ext>
                </a:extLst>
              </p:cNvPr>
              <p:cNvSpPr txBox="1"/>
              <p:nvPr/>
            </p:nvSpPr>
            <p:spPr>
              <a:xfrm rot="16200000">
                <a:off x="-467526" y="2185406"/>
                <a:ext cx="3745479" cy="771025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lvl="0" algn="ctr"/>
                <a:r>
                  <a:rPr lang="en-US" sz="22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WP 2</a:t>
                </a:r>
                <a:r>
                  <a:rPr lang="bg-BG" sz="22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 </a:t>
                </a:r>
              </a:p>
              <a:p>
                <a:pPr lvl="0" algn="ctr"/>
                <a:r>
                  <a:rPr lang="bg-BG" sz="2200" b="1" dirty="0" smtClean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Trebuchet MS" pitchFamily="34" charset="0"/>
                  </a:rPr>
                  <a:t>Информираност и публичност</a:t>
                </a:r>
                <a:endParaRPr lang="el-GR" sz="22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endParaRPr>
              </a:p>
            </p:txBody>
          </p:sp>
        </p:grpSp>
        <p:sp>
          <p:nvSpPr>
            <p:cNvPr id="22" name="24 - Στρογγυλεμένο ορθογώνιο">
              <a:extLst>
                <a:ext uri="{FF2B5EF4-FFF2-40B4-BE49-F238E27FC236}">
                  <a16:creationId xmlns:a16="http://schemas.microsoft.com/office/drawing/2014/main" xmlns="" id="{61ACB056-2614-4AB4-A8DD-58F07A9FFAC1}"/>
                </a:ext>
              </a:extLst>
            </p:cNvPr>
            <p:cNvSpPr/>
            <p:nvPr/>
          </p:nvSpPr>
          <p:spPr>
            <a:xfrm>
              <a:off x="3504184" y="3936755"/>
              <a:ext cx="5904655" cy="86030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r>
                <a:rPr lang="en-US" sz="21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WP </a:t>
              </a:r>
              <a:r>
                <a:rPr lang="en-US" sz="2100" b="1" dirty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5 </a:t>
              </a:r>
              <a:r>
                <a:rPr lang="bg-BG" sz="2100" b="1" dirty="0" smtClean="0"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rebuchet MS" pitchFamily="34" charset="0"/>
                </a:rPr>
                <a:t>Интегриране и тестване на системите</a:t>
              </a:r>
              <a:endParaRPr lang="el-GR" sz="21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itchFamily="34" charset="0"/>
              </a:endParaRP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13064" y="375802"/>
            <a:ext cx="79022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1600" b="1" dirty="0" smtClean="0">
                <a:latin typeface="Trebuchet MS" pitchFamily="34" charset="0"/>
                <a:ea typeface="Trebuchet MS" charset="0"/>
                <a:cs typeface="Trebuchet MS" charset="0"/>
              </a:rPr>
              <a:t>СИСТЕМАТА </a:t>
            </a:r>
            <a:r>
              <a:rPr lang="en-US" sz="1600" b="1" dirty="0" smtClean="0">
                <a:latin typeface="Trebuchet MS" pitchFamily="34" charset="0"/>
                <a:ea typeface="Trebuchet MS" charset="0"/>
                <a:cs typeface="Trebuchet MS" charset="0"/>
              </a:rPr>
              <a:t>THEASIS</a:t>
            </a:r>
          </a:p>
        </p:txBody>
      </p:sp>
      <p:sp>
        <p:nvSpPr>
          <p:cNvPr id="3" name="Rectangle 2"/>
          <p:cNvSpPr/>
          <p:nvPr/>
        </p:nvSpPr>
        <p:spPr>
          <a:xfrm>
            <a:off x="571472" y="960294"/>
            <a:ext cx="790228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solidFill>
                  <a:srgbClr val="336600"/>
                </a:solidFill>
                <a:latin typeface="Trebuchet MS" pitchFamily="34" charset="0"/>
              </a:rPr>
              <a:t>	</a:t>
            </a:r>
            <a:r>
              <a:rPr lang="bg-BG" dirty="0" smtClean="0">
                <a:solidFill>
                  <a:srgbClr val="003300"/>
                </a:solidFill>
                <a:latin typeface="Trebuchet MS" pitchFamily="34" charset="0"/>
              </a:rPr>
              <a:t>Системата </a:t>
            </a:r>
            <a:r>
              <a:rPr lang="en-US" dirty="0" smtClean="0">
                <a:solidFill>
                  <a:srgbClr val="003300"/>
                </a:solidFill>
                <a:latin typeface="Trebuchet MS" pitchFamily="34" charset="0"/>
              </a:rPr>
              <a:t>THEASIS </a:t>
            </a:r>
            <a:r>
              <a:rPr lang="bg-BG" dirty="0" smtClean="0">
                <a:solidFill>
                  <a:srgbClr val="003300"/>
                </a:solidFill>
                <a:latin typeface="Trebuchet MS" pitchFamily="34" charset="0"/>
              </a:rPr>
              <a:t>ще бъде изградена в три варианта и ще представлява мащабна </a:t>
            </a:r>
            <a:r>
              <a:rPr lang="bg-BG" dirty="0">
                <a:solidFill>
                  <a:srgbClr val="003300"/>
                </a:solidFill>
                <a:latin typeface="Trebuchet MS" pitchFamily="34" charset="0"/>
              </a:rPr>
              <a:t>модулна система </a:t>
            </a:r>
            <a:r>
              <a:rPr lang="bg-BG" dirty="0" smtClean="0">
                <a:solidFill>
                  <a:srgbClr val="003300"/>
                </a:solidFill>
                <a:latin typeface="Trebuchet MS" pitchFamily="34" charset="0"/>
              </a:rPr>
              <a:t>за </a:t>
            </a:r>
            <a:r>
              <a:rPr lang="bg-BG" dirty="0">
                <a:solidFill>
                  <a:srgbClr val="003300"/>
                </a:solidFill>
                <a:latin typeface="Trebuchet MS" pitchFamily="34" charset="0"/>
              </a:rPr>
              <a:t>автономно наблюдение и ранно откриване на </a:t>
            </a:r>
            <a:r>
              <a:rPr lang="bg-BG" dirty="0" smtClean="0">
                <a:solidFill>
                  <a:srgbClr val="003300"/>
                </a:solidFill>
                <a:latin typeface="Trebuchet MS" pitchFamily="34" charset="0"/>
              </a:rPr>
              <a:t>пожари. Трите пилотни варианта на системата са реализирани </a:t>
            </a:r>
            <a:r>
              <a:rPr lang="bg-BG" dirty="0">
                <a:solidFill>
                  <a:srgbClr val="003300"/>
                </a:solidFill>
                <a:latin typeface="Trebuchet MS" pitchFamily="34" charset="0"/>
              </a:rPr>
              <a:t>и </a:t>
            </a:r>
            <a:r>
              <a:rPr lang="bg-BG" dirty="0" smtClean="0">
                <a:solidFill>
                  <a:srgbClr val="003300"/>
                </a:solidFill>
                <a:latin typeface="Trebuchet MS" pitchFamily="34" charset="0"/>
              </a:rPr>
              <a:t>ще се демонстрират на територията на </a:t>
            </a:r>
            <a:r>
              <a:rPr lang="bg-BG" dirty="0">
                <a:solidFill>
                  <a:srgbClr val="003300"/>
                </a:solidFill>
                <a:latin typeface="Trebuchet MS" pitchFamily="34" charset="0"/>
              </a:rPr>
              <a:t>3 горски </a:t>
            </a:r>
            <a:r>
              <a:rPr lang="bg-BG" dirty="0" smtClean="0">
                <a:solidFill>
                  <a:srgbClr val="003300"/>
                </a:solidFill>
                <a:latin typeface="Trebuchet MS" pitchFamily="34" charset="0"/>
              </a:rPr>
              <a:t>масива </a:t>
            </a:r>
            <a:r>
              <a:rPr lang="bg-BG" dirty="0">
                <a:solidFill>
                  <a:srgbClr val="003300"/>
                </a:solidFill>
                <a:latin typeface="Trebuchet MS" pitchFamily="34" charset="0"/>
              </a:rPr>
              <a:t>от южната до северната част на </a:t>
            </a:r>
            <a:r>
              <a:rPr lang="bg-BG" dirty="0" smtClean="0">
                <a:solidFill>
                  <a:srgbClr val="003300"/>
                </a:solidFill>
                <a:latin typeface="Trebuchet MS" pitchFamily="34" charset="0"/>
              </a:rPr>
              <a:t>региона Балкани-Средиземно море.</a:t>
            </a:r>
          </a:p>
        </p:txBody>
      </p:sp>
      <p:pic>
        <p:nvPicPr>
          <p:cNvPr id="6" name="Θέση εικόνας 7" descr="Εικόνα που περιέχει δέντρο, υπαίθριος, νερό, φυτό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xmlns="" id="{D16155B6-FEFB-4EAC-844E-B7DEDC6F67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" r="6651"/>
          <a:stretch>
            <a:fillRect/>
          </a:stretch>
        </p:blipFill>
        <p:spPr bwMode="auto">
          <a:xfrm>
            <a:off x="428596" y="2928934"/>
            <a:ext cx="3261707" cy="32560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4214810" y="2643182"/>
            <a:ext cx="4469129" cy="36933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g-BG" altLang="bg-BG" b="1" dirty="0" smtClean="0">
                <a:solidFill>
                  <a:srgbClr val="336600"/>
                </a:solidFill>
                <a:latin typeface="Trebuchet MS" pitchFamily="34" charset="0"/>
              </a:rPr>
              <a:t>Горския регион </a:t>
            </a:r>
            <a:r>
              <a:rPr lang="bg-BG" altLang="bg-BG" b="1" dirty="0" err="1" smtClean="0">
                <a:solidFill>
                  <a:srgbClr val="336600"/>
                </a:solidFill>
                <a:latin typeface="Trebuchet MS" pitchFamily="34" charset="0"/>
              </a:rPr>
              <a:t>Строфилия</a:t>
            </a:r>
            <a:r>
              <a:rPr lang="bg-BG" altLang="bg-BG" dirty="0" smtClean="0">
                <a:solidFill>
                  <a:srgbClr val="336600"/>
                </a:solidFill>
                <a:latin typeface="Trebuchet MS" pitchFamily="34" charset="0"/>
              </a:rPr>
              <a:t> - </a:t>
            </a:r>
            <a:r>
              <a:rPr kumimoji="0" lang="bg-BG" altLang="bg-BG" b="0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Trebuchet MS" pitchFamily="34" charset="0"/>
              </a:rPr>
              <a:t>правоъгълна равнина с малък хълм в централната част. Горската екосистема на </a:t>
            </a:r>
            <a:r>
              <a:rPr kumimoji="0" lang="bg-BG" altLang="bg-BG" b="0" i="0" u="none" strike="noStrike" cap="none" normalizeH="0" baseline="0" dirty="0" err="1" smtClean="0">
                <a:ln>
                  <a:noFill/>
                </a:ln>
                <a:solidFill>
                  <a:srgbClr val="336600"/>
                </a:solidFill>
                <a:effectLst/>
                <a:latin typeface="Trebuchet MS" pitchFamily="34" charset="0"/>
              </a:rPr>
              <a:t>Строфилия</a:t>
            </a:r>
            <a:r>
              <a:rPr kumimoji="0" lang="bg-BG" altLang="bg-BG" b="0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Trebuchet MS" pitchFamily="34" charset="0"/>
              </a:rPr>
              <a:t> е от голям екологичен интерес, тъй като това е най-голямата гора с Пиния (</a:t>
            </a:r>
            <a:r>
              <a:rPr kumimoji="0" lang="bg-BG" altLang="bg-BG" b="0" i="0" u="none" strike="noStrike" cap="none" normalizeH="0" baseline="0" dirty="0" err="1" smtClean="0">
                <a:ln>
                  <a:noFill/>
                </a:ln>
                <a:solidFill>
                  <a:srgbClr val="336600"/>
                </a:solidFill>
                <a:effectLst/>
                <a:latin typeface="Trebuchet MS" pitchFamily="34" charset="0"/>
              </a:rPr>
              <a:t>Pinus</a:t>
            </a:r>
            <a:r>
              <a:rPr kumimoji="0" lang="bg-BG" altLang="bg-BG" b="0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Trebuchet MS" pitchFamily="34" charset="0"/>
              </a:rPr>
              <a:t> </a:t>
            </a:r>
            <a:r>
              <a:rPr kumimoji="0" lang="bg-BG" altLang="bg-BG" b="0" i="0" u="none" strike="noStrike" cap="none" normalizeH="0" baseline="0" dirty="0" err="1" smtClean="0">
                <a:ln>
                  <a:noFill/>
                </a:ln>
                <a:solidFill>
                  <a:srgbClr val="336600"/>
                </a:solidFill>
                <a:effectLst/>
                <a:latin typeface="Trebuchet MS" pitchFamily="34" charset="0"/>
              </a:rPr>
              <a:t>pinea</a:t>
            </a:r>
            <a:r>
              <a:rPr kumimoji="0" lang="bg-BG" altLang="bg-BG" b="0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Trebuchet MS" pitchFamily="34" charset="0"/>
              </a:rPr>
              <a:t>) в Гърция и една от най-големите в Европа. 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g-BG" altLang="bg-BG" dirty="0">
                <a:solidFill>
                  <a:srgbClr val="336600"/>
                </a:solidFill>
                <a:latin typeface="Trebuchet MS" pitchFamily="34" charset="0"/>
              </a:rPr>
              <a:t>	</a:t>
            </a:r>
            <a:r>
              <a:rPr lang="bg-BG" altLang="bg-BG" dirty="0" smtClean="0">
                <a:solidFill>
                  <a:srgbClr val="336600"/>
                </a:solidFill>
                <a:latin typeface="Trebuchet MS" pitchFamily="34" charset="0"/>
              </a:rPr>
              <a:t>Г</a:t>
            </a:r>
            <a:r>
              <a:rPr kumimoji="0" lang="bg-BG" altLang="bg-BG" b="0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Trebuchet MS" pitchFamily="34" charset="0"/>
              </a:rPr>
              <a:t>ората е била</a:t>
            </a:r>
            <a:r>
              <a:rPr kumimoji="0" lang="bg-BG" altLang="bg-BG" b="0" i="0" u="none" strike="noStrike" cap="none" normalizeH="0" dirty="0" smtClean="0">
                <a:ln>
                  <a:noFill/>
                </a:ln>
                <a:solidFill>
                  <a:srgbClr val="336600"/>
                </a:solidFill>
                <a:effectLst/>
                <a:latin typeface="Trebuchet MS" pitchFamily="34" charset="0"/>
              </a:rPr>
              <a:t> многократен </a:t>
            </a:r>
            <a:r>
              <a:rPr kumimoji="0" lang="bg-BG" altLang="bg-BG" b="0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Trebuchet MS" pitchFamily="34" charset="0"/>
              </a:rPr>
              <a:t>обект на палежи и рискът от катастрофален огън се увеличава драматично поради високата </a:t>
            </a:r>
            <a:r>
              <a:rPr kumimoji="0" lang="bg-BG" altLang="bg-BG" b="0" i="0" u="none" strike="noStrike" cap="none" normalizeH="0" baseline="0" dirty="0" err="1" smtClean="0">
                <a:ln>
                  <a:noFill/>
                </a:ln>
                <a:solidFill>
                  <a:srgbClr val="336600"/>
                </a:solidFill>
                <a:effectLst/>
                <a:latin typeface="Trebuchet MS" pitchFamily="34" charset="0"/>
              </a:rPr>
              <a:t>запалимост</a:t>
            </a:r>
            <a:r>
              <a:rPr kumimoji="0" lang="bg-BG" altLang="bg-BG" b="0" i="0" u="none" strike="noStrike" cap="none" normalizeH="0" baseline="0" dirty="0" smtClean="0">
                <a:ln>
                  <a:noFill/>
                </a:ln>
                <a:solidFill>
                  <a:srgbClr val="336600"/>
                </a:solidFill>
                <a:effectLst/>
                <a:latin typeface="Trebuchet MS" pitchFamily="34" charset="0"/>
              </a:rPr>
              <a:t> на боровите дървета през лятото. </a:t>
            </a:r>
          </a:p>
        </p:txBody>
      </p:sp>
      <p:pic>
        <p:nvPicPr>
          <p:cNvPr id="9" name="Θέση εικόνας 8">
            <a:extLst>
              <a:ext uri="{FF2B5EF4-FFF2-40B4-BE49-F238E27FC236}">
                <a16:creationId xmlns:a16="http://schemas.microsoft.com/office/drawing/2014/main" xmlns="" id="{090D5495-2113-463E-B247-749723453B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95" b="5695"/>
          <a:stretch>
            <a:fillRect/>
          </a:stretch>
        </p:blipFill>
        <p:spPr bwMode="auto">
          <a:xfrm>
            <a:off x="428596" y="2857496"/>
            <a:ext cx="3261707" cy="33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4143372" y="3214686"/>
            <a:ext cx="4541520" cy="2031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g-BG" altLang="bg-BG" b="1" dirty="0">
                <a:solidFill>
                  <a:srgbClr val="336600"/>
                </a:solidFill>
                <a:latin typeface="Trebuchet MS" pitchFamily="34" charset="0"/>
              </a:rPr>
              <a:t>Природен парк „Русенски лом“ </a:t>
            </a:r>
            <a:r>
              <a:rPr lang="bg-BG" altLang="bg-BG" dirty="0">
                <a:solidFill>
                  <a:srgbClr val="336600"/>
                </a:solidFill>
                <a:latin typeface="Trebuchet MS" pitchFamily="34" charset="0"/>
              </a:rPr>
              <a:t>– включващ изолиран </a:t>
            </a:r>
            <a:r>
              <a:rPr lang="bg-BG" altLang="bg-BG" dirty="0" smtClean="0">
                <a:solidFill>
                  <a:srgbClr val="336600"/>
                </a:solidFill>
                <a:latin typeface="Trebuchet MS" pitchFamily="34" charset="0"/>
              </a:rPr>
              <a:t>каньон и уникална екосистема, </a:t>
            </a:r>
            <a:r>
              <a:rPr lang="bg-BG" altLang="bg-BG" dirty="0">
                <a:solidFill>
                  <a:srgbClr val="336600"/>
                </a:solidFill>
                <a:latin typeface="Trebuchet MS" pitchFamily="34" charset="0"/>
              </a:rPr>
              <a:t>която съчетава особеностите на средиземноморската и централноевропейската фауна и флора</a:t>
            </a:r>
            <a:r>
              <a:rPr lang="bg-BG" altLang="bg-BG" dirty="0" smtClean="0">
                <a:solidFill>
                  <a:srgbClr val="336600"/>
                </a:solidFill>
                <a:latin typeface="Trebuchet MS" pitchFamily="34" charset="0"/>
              </a:rPr>
              <a:t>.</a:t>
            </a:r>
            <a:r>
              <a:rPr lang="en-US" altLang="bg-BG" dirty="0" smtClean="0">
                <a:solidFill>
                  <a:srgbClr val="336600"/>
                </a:solidFill>
                <a:latin typeface="Trebuchet MS" pitchFamily="34" charset="0"/>
              </a:rPr>
              <a:t> </a:t>
            </a:r>
            <a:endParaRPr lang="bg-BG" altLang="bg-BG" dirty="0" smtClean="0">
              <a:solidFill>
                <a:srgbClr val="336600"/>
              </a:solidFill>
              <a:latin typeface="Trebuchet MS" pitchFamily="34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g-BG" altLang="bg-BG" dirty="0">
                <a:solidFill>
                  <a:srgbClr val="336600"/>
                </a:solidFill>
                <a:latin typeface="Trebuchet MS" pitchFamily="34" charset="0"/>
              </a:rPr>
              <a:t>	</a:t>
            </a:r>
            <a:r>
              <a:rPr lang="en-US" altLang="bg-BG" dirty="0" smtClean="0">
                <a:solidFill>
                  <a:srgbClr val="336600"/>
                </a:solidFill>
                <a:latin typeface="Trebuchet MS" pitchFamily="34" charset="0"/>
              </a:rPr>
              <a:t>2808 </a:t>
            </a:r>
            <a:r>
              <a:rPr lang="bg-BG" altLang="bg-BG" dirty="0" smtClean="0">
                <a:solidFill>
                  <a:srgbClr val="336600"/>
                </a:solidFill>
                <a:latin typeface="Trebuchet MS" pitchFamily="34" charset="0"/>
              </a:rPr>
              <a:t>хектара (82,4%) от площта на парка са гори. </a:t>
            </a:r>
            <a:endParaRPr lang="bg-BG" altLang="bg-BG" dirty="0">
              <a:solidFill>
                <a:srgbClr val="336600"/>
              </a:solidFill>
              <a:latin typeface="Trebuchet MS" pitchFamily="34" charset="0"/>
            </a:endParaRPr>
          </a:p>
        </p:txBody>
      </p:sp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4071934" y="2571744"/>
            <a:ext cx="4554854" cy="3970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bg-BG" altLang="bg-BG" b="1" dirty="0">
                <a:solidFill>
                  <a:srgbClr val="336600"/>
                </a:solidFill>
                <a:latin typeface="Trebuchet MS" pitchFamily="34" charset="0"/>
              </a:rPr>
              <a:t>Гората в района на </a:t>
            </a:r>
            <a:r>
              <a:rPr lang="bg-BG" altLang="bg-BG" b="1" dirty="0" err="1" smtClean="0">
                <a:solidFill>
                  <a:srgbClr val="336600"/>
                </a:solidFill>
                <a:latin typeface="Trebuchet MS" pitchFamily="34" charset="0"/>
              </a:rPr>
              <a:t>Платрес</a:t>
            </a:r>
            <a:r>
              <a:rPr lang="bg-BG" altLang="bg-BG" dirty="0">
                <a:solidFill>
                  <a:srgbClr val="336600"/>
                </a:solidFill>
                <a:latin typeface="Trebuchet MS" pitchFamily="34" charset="0"/>
              </a:rPr>
              <a:t>, част от Националния горски парк </a:t>
            </a:r>
            <a:r>
              <a:rPr lang="bg-BG" altLang="bg-BG" dirty="0" err="1">
                <a:solidFill>
                  <a:srgbClr val="336600"/>
                </a:solidFill>
                <a:latin typeface="Trebuchet MS" pitchFamily="34" charset="0"/>
              </a:rPr>
              <a:t>Троодос</a:t>
            </a:r>
            <a:r>
              <a:rPr lang="bg-BG" altLang="bg-BG" dirty="0">
                <a:solidFill>
                  <a:srgbClr val="336600"/>
                </a:solidFill>
                <a:latin typeface="Trebuchet MS" pitchFamily="34" charset="0"/>
              </a:rPr>
              <a:t>. Целият район </a:t>
            </a:r>
            <a:r>
              <a:rPr lang="bg-BG" altLang="bg-BG" dirty="0" smtClean="0">
                <a:solidFill>
                  <a:srgbClr val="336600"/>
                </a:solidFill>
                <a:latin typeface="Trebuchet MS" pitchFamily="34" charset="0"/>
              </a:rPr>
              <a:t>е </a:t>
            </a:r>
            <a:r>
              <a:rPr lang="bg-BG" altLang="bg-BG" dirty="0">
                <a:solidFill>
                  <a:srgbClr val="336600"/>
                </a:solidFill>
                <a:latin typeface="Trebuchet MS" pitchFamily="34" charset="0"/>
              </a:rPr>
              <a:t>част от </a:t>
            </a:r>
            <a:r>
              <a:rPr lang="bg-BG" altLang="bg-BG" dirty="0" err="1" smtClean="0">
                <a:solidFill>
                  <a:srgbClr val="336600"/>
                </a:solidFill>
                <a:latin typeface="Trebuchet MS" pitchFamily="34" charset="0"/>
              </a:rPr>
              <a:t>геопарк</a:t>
            </a:r>
            <a:r>
              <a:rPr lang="bg-BG" altLang="bg-BG" dirty="0" smtClean="0">
                <a:solidFill>
                  <a:srgbClr val="336600"/>
                </a:solidFill>
                <a:latin typeface="Trebuchet MS" pitchFamily="34" charset="0"/>
              </a:rPr>
              <a:t>, </a:t>
            </a:r>
            <a:r>
              <a:rPr lang="bg-BG" altLang="bg-BG" dirty="0">
                <a:solidFill>
                  <a:srgbClr val="336600"/>
                </a:solidFill>
                <a:latin typeface="Trebuchet MS" pitchFamily="34" charset="0"/>
              </a:rPr>
              <a:t>който е част от европейската и международна мрежа от </a:t>
            </a:r>
            <a:r>
              <a:rPr lang="bg-BG" altLang="bg-BG" dirty="0" err="1" smtClean="0">
                <a:solidFill>
                  <a:srgbClr val="336600"/>
                </a:solidFill>
                <a:latin typeface="Trebuchet MS" pitchFamily="34" charset="0"/>
              </a:rPr>
              <a:t>геопаркове</a:t>
            </a:r>
            <a:r>
              <a:rPr lang="bg-BG" altLang="bg-BG" dirty="0" smtClean="0">
                <a:solidFill>
                  <a:srgbClr val="336600"/>
                </a:solidFill>
                <a:latin typeface="Trebuchet MS" pitchFamily="34" charset="0"/>
              </a:rPr>
              <a:t> </a:t>
            </a:r>
            <a:r>
              <a:rPr lang="bg-BG" altLang="bg-BG" dirty="0">
                <a:solidFill>
                  <a:srgbClr val="336600"/>
                </a:solidFill>
                <a:latin typeface="Trebuchet MS" pitchFamily="34" charset="0"/>
              </a:rPr>
              <a:t>под </a:t>
            </a:r>
            <a:r>
              <a:rPr lang="bg-BG" altLang="bg-BG" dirty="0" smtClean="0">
                <a:solidFill>
                  <a:srgbClr val="336600"/>
                </a:solidFill>
                <a:latin typeface="Trebuchet MS" pitchFamily="34" charset="0"/>
              </a:rPr>
              <a:t>закрилата на ЮНЕСКО.</a:t>
            </a:r>
          </a:p>
          <a:p>
            <a:pPr lvl="0" algn="just"/>
            <a:r>
              <a:rPr lang="ru-RU" altLang="bg-BG" dirty="0" smtClean="0">
                <a:solidFill>
                  <a:srgbClr val="336600"/>
                </a:solidFill>
                <a:latin typeface="Trebuchet MS" pitchFamily="34" charset="0"/>
              </a:rPr>
              <a:t>	Оценен е като </a:t>
            </a:r>
            <a:r>
              <a:rPr lang="ru-RU" altLang="bg-BG" dirty="0">
                <a:solidFill>
                  <a:srgbClr val="336600"/>
                </a:solidFill>
                <a:latin typeface="Trebuchet MS" pitchFamily="34" charset="0"/>
              </a:rPr>
              <a:t>регион с изключителен риск от </a:t>
            </a:r>
            <a:r>
              <a:rPr lang="ru-RU" altLang="bg-BG" dirty="0" smtClean="0">
                <a:solidFill>
                  <a:srgbClr val="336600"/>
                </a:solidFill>
                <a:latin typeface="Trebuchet MS" pitchFamily="34" charset="0"/>
              </a:rPr>
              <a:t>пожари и е включен в </a:t>
            </a:r>
            <a:r>
              <a:rPr lang="ru-RU" altLang="bg-BG" dirty="0">
                <a:solidFill>
                  <a:srgbClr val="336600"/>
                </a:solidFill>
                <a:latin typeface="Trebuchet MS" pitchFamily="34" charset="0"/>
              </a:rPr>
              <a:t>документа "Проучване на горското стопанство за </a:t>
            </a:r>
            <a:r>
              <a:rPr lang="ru-RU" altLang="bg-BG" dirty="0" smtClean="0">
                <a:solidFill>
                  <a:srgbClr val="336600"/>
                </a:solidFill>
                <a:latin typeface="Trebuchet MS" pitchFamily="34" charset="0"/>
              </a:rPr>
              <a:t>западна </a:t>
            </a:r>
            <a:r>
              <a:rPr lang="ru-RU" altLang="bg-BG" dirty="0">
                <a:solidFill>
                  <a:srgbClr val="336600"/>
                </a:solidFill>
                <a:latin typeface="Trebuchet MS" pitchFamily="34" charset="0"/>
              </a:rPr>
              <a:t>и </a:t>
            </a:r>
            <a:r>
              <a:rPr lang="ru-RU" altLang="bg-BG" dirty="0" smtClean="0">
                <a:solidFill>
                  <a:srgbClr val="336600"/>
                </a:solidFill>
                <a:latin typeface="Trebuchet MS" pitchFamily="34" charset="0"/>
              </a:rPr>
              <a:t>централна </a:t>
            </a:r>
            <a:r>
              <a:rPr lang="ru-RU" altLang="bg-BG" dirty="0">
                <a:solidFill>
                  <a:srgbClr val="336600"/>
                </a:solidFill>
                <a:latin typeface="Trebuchet MS" pitchFamily="34" charset="0"/>
              </a:rPr>
              <a:t>Азия: проучване на горите </a:t>
            </a:r>
            <a:r>
              <a:rPr lang="ru-RU" altLang="bg-BG" dirty="0" smtClean="0">
                <a:solidFill>
                  <a:srgbClr val="336600"/>
                </a:solidFill>
                <a:latin typeface="Trebuchet MS" pitchFamily="34" charset="0"/>
              </a:rPr>
              <a:t>в </a:t>
            </a:r>
            <a:r>
              <a:rPr lang="ru-RU" altLang="bg-BG" dirty="0">
                <a:solidFill>
                  <a:srgbClr val="336600"/>
                </a:solidFill>
                <a:latin typeface="Trebuchet MS" pitchFamily="34" charset="0"/>
              </a:rPr>
              <a:t>Кипър" от </a:t>
            </a:r>
            <a:r>
              <a:rPr lang="ru-RU" altLang="bg-BG" dirty="0" smtClean="0">
                <a:solidFill>
                  <a:srgbClr val="336600"/>
                </a:solidFill>
                <a:latin typeface="Trebuchet MS" pitchFamily="34" charset="0"/>
              </a:rPr>
              <a:t>Дирекцията по </a:t>
            </a:r>
            <a:r>
              <a:rPr lang="ru-RU" altLang="bg-BG" dirty="0">
                <a:solidFill>
                  <a:srgbClr val="336600"/>
                </a:solidFill>
                <a:latin typeface="Trebuchet MS" pitchFamily="34" charset="0"/>
              </a:rPr>
              <a:t>горите и от Организацията на ООН за прехрана и земеделие.</a:t>
            </a:r>
            <a:endParaRPr lang="bg-BG" altLang="bg-BG" dirty="0">
              <a:solidFill>
                <a:srgbClr val="336600"/>
              </a:solidFill>
              <a:latin typeface="Trebuchet MS" pitchFamily="34" charset="0"/>
            </a:endParaRPr>
          </a:p>
        </p:txBody>
      </p:sp>
      <p:pic>
        <p:nvPicPr>
          <p:cNvPr id="14" name="Θέση εικόνας 8" descr="Εικόνα που περιέχει υπαίθριος, βουνό, ουρανός, δέντρο&#10;&#10;Η περιγραφή δημιουργήθηκε με πολύ υψηλή αξιοπιστία">
            <a:extLst>
              <a:ext uri="{FF2B5EF4-FFF2-40B4-BE49-F238E27FC236}">
                <a16:creationId xmlns:a16="http://schemas.microsoft.com/office/drawing/2014/main" xmlns="" id="{8ECD95CC-8107-4354-BDA9-0901C5959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19" r="1319"/>
          <a:stretch>
            <a:fillRect/>
          </a:stretch>
        </p:blipFill>
        <p:spPr bwMode="auto">
          <a:xfrm>
            <a:off x="428596" y="2857496"/>
            <a:ext cx="3272683" cy="33080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72198" y="6357958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248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7" grpId="0"/>
      <p:bldP spid="7" grpId="1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428596" y="428604"/>
            <a:ext cx="790228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5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Trebuchet MS" charset="0"/>
                <a:cs typeface="Trebuchet MS" charset="0"/>
              </a:rPr>
              <a:t>Продукт на проект СФЕДА</a:t>
            </a:r>
          </a:p>
          <a:p>
            <a:pPr algn="ctr"/>
            <a:r>
              <a:rPr lang="bg-BG" sz="25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Trebuchet MS" charset="0"/>
                <a:cs typeface="Trebuchet MS" charset="0"/>
              </a:rPr>
              <a:t>Системата </a:t>
            </a:r>
            <a:r>
              <a:rPr lang="en-US" sz="25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  <a:ea typeface="Trebuchet MS" charset="0"/>
                <a:cs typeface="Trebuchet MS" charset="0"/>
              </a:rPr>
              <a:t>THEASIS</a:t>
            </a:r>
          </a:p>
        </p:txBody>
      </p:sp>
      <p:sp>
        <p:nvSpPr>
          <p:cNvPr id="3" name="Rectangle 2"/>
          <p:cNvSpPr/>
          <p:nvPr/>
        </p:nvSpPr>
        <p:spPr>
          <a:xfrm>
            <a:off x="613064" y="1500174"/>
            <a:ext cx="7902286" cy="4624343"/>
          </a:xfrm>
          <a:prstGeom prst="rect">
            <a:avLst/>
          </a:prstGeom>
          <a:solidFill>
            <a:schemeClr val="tx2">
              <a:lumMod val="20000"/>
              <a:lumOff val="80000"/>
              <a:alpha val="3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bg-BG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Системата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 THEASIS</a:t>
            </a:r>
            <a:r>
              <a:rPr lang="bg-BG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 представлява своеобразна симбиоза между съвременни технологични решения, включващи:</a:t>
            </a:r>
          </a:p>
          <a:p>
            <a:pPr algn="just"/>
            <a:endParaRPr lang="en-US" dirty="0" smtClean="0">
              <a:solidFill>
                <a:schemeClr val="tx2">
                  <a:lumMod val="50000"/>
                </a:schemeClr>
              </a:solidFill>
              <a:latin typeface="Trebuchet MS" pitchFamily="34" charset="0"/>
            </a:endParaRPr>
          </a:p>
          <a:p>
            <a:pPr marL="779463" indent="-51435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bg-BG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Безпилотни летателни системи</a:t>
            </a:r>
            <a:endParaRPr lang="en-US" dirty="0" smtClean="0">
              <a:solidFill>
                <a:schemeClr val="tx2">
                  <a:lumMod val="50000"/>
                </a:schemeClr>
              </a:solidFill>
              <a:latin typeface="Trebuchet MS" pitchFamily="34" charset="0"/>
            </a:endParaRPr>
          </a:p>
          <a:p>
            <a:pPr marL="779463" indent="-51435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bg-BG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Стационарни термални и оптични камери</a:t>
            </a:r>
            <a:endParaRPr lang="en-US" dirty="0" smtClean="0">
              <a:solidFill>
                <a:schemeClr val="tx2">
                  <a:lumMod val="50000"/>
                </a:schemeClr>
              </a:solidFill>
              <a:latin typeface="Trebuchet MS" pitchFamily="34" charset="0"/>
            </a:endParaRPr>
          </a:p>
          <a:p>
            <a:pPr marL="779463" indent="-51435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bg-BG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Адекватни модели за оценка възможността за възникване на пожари</a:t>
            </a:r>
          </a:p>
          <a:p>
            <a:pPr marL="265113" algn="just">
              <a:spcBef>
                <a:spcPts val="300"/>
              </a:spcBef>
              <a:spcAft>
                <a:spcPts val="300"/>
              </a:spcAft>
            </a:pPr>
            <a:endParaRPr lang="bg-BG" dirty="0" smtClean="0">
              <a:solidFill>
                <a:schemeClr val="tx2">
                  <a:lumMod val="50000"/>
                </a:schemeClr>
              </a:solidFill>
              <a:latin typeface="Trebuchet MS" pitchFamily="34" charset="0"/>
            </a:endParaRPr>
          </a:p>
          <a:p>
            <a:pPr marL="265113" algn="just">
              <a:spcBef>
                <a:spcPts val="300"/>
              </a:spcBef>
              <a:spcAft>
                <a:spcPts val="300"/>
              </a:spcAft>
            </a:pPr>
            <a:r>
              <a:rPr lang="bg-BG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  Системата 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THEASIS </a:t>
            </a:r>
            <a:r>
              <a:rPr lang="bg-BG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ще:</a:t>
            </a:r>
          </a:p>
          <a:p>
            <a:pPr marL="265113" algn="just">
              <a:spcBef>
                <a:spcPts val="300"/>
              </a:spcBef>
              <a:spcAft>
                <a:spcPts val="300"/>
              </a:spcAft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 </a:t>
            </a:r>
          </a:p>
          <a:p>
            <a:pPr marL="608013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bg-BG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Намали </a:t>
            </a:r>
            <a:r>
              <a:rPr lang="bg-BG" dirty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времето</a:t>
            </a:r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bg-BG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за откриване възникването на пожар и ще намали броя на фалшивите сигнали</a:t>
            </a:r>
          </a:p>
          <a:p>
            <a:pPr marL="608013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bg-BG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Намали средното време за реакция и известяване на противопожарните органи.</a:t>
            </a:r>
            <a:endParaRPr lang="bg-BG" dirty="0">
              <a:solidFill>
                <a:schemeClr val="tx2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Картина 17" descr="da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Картина 22" descr="emblema dnp 5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8652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78344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571472" y="285728"/>
            <a:ext cx="7902286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sz="2500" b="1" dirty="0" smtClean="0">
                <a:solidFill>
                  <a:schemeClr val="accent3">
                    <a:lumMod val="75000"/>
                  </a:schemeClr>
                </a:solidFill>
                <a:latin typeface="Trebuchet MS" pitchFamily="34" charset="0"/>
                <a:ea typeface="Trebuchet MS" charset="0"/>
                <a:cs typeface="Trebuchet MS" charset="0"/>
              </a:rPr>
              <a:t>Проектно решение</a:t>
            </a:r>
            <a:endParaRPr lang="en-US" sz="2500" b="1" dirty="0" smtClean="0">
              <a:solidFill>
                <a:schemeClr val="accent3">
                  <a:lumMod val="75000"/>
                </a:schemeClr>
              </a:solidFill>
              <a:latin typeface="Trebuchet MS" pitchFamily="34" charset="0"/>
              <a:ea typeface="Trebuchet MS" charset="0"/>
              <a:cs typeface="Trebuchet MS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 rot="10800000" flipV="1">
            <a:off x="571472" y="5957848"/>
            <a:ext cx="150019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dirty="0" smtClean="0">
                <a:solidFill>
                  <a:srgbClr val="C00000"/>
                </a:solidFill>
                <a:latin typeface="Trebuchet MS" pitchFamily="34" charset="0"/>
              </a:rPr>
              <a:t>Вариант 1</a:t>
            </a:r>
            <a:endParaRPr lang="bg-BG" sz="2200" dirty="0">
              <a:solidFill>
                <a:srgbClr val="C00000"/>
              </a:solidFill>
              <a:latin typeface="Trebuchet MS" pitchFamily="34" charset="0"/>
            </a:endParaRPr>
          </a:p>
        </p:txBody>
      </p:sp>
      <p:pic>
        <p:nvPicPr>
          <p:cNvPr id="27" name="Picture 26" descr="20181030_154251 – Копие.jpg"/>
          <p:cNvPicPr>
            <a:picLocks noChangeAspect="1"/>
          </p:cNvPicPr>
          <p:nvPr/>
        </p:nvPicPr>
        <p:blipFill>
          <a:blip r:embed="rId2">
            <a:lum/>
          </a:blip>
          <a:stretch>
            <a:fillRect/>
          </a:stretch>
        </p:blipFill>
        <p:spPr>
          <a:xfrm>
            <a:off x="428596" y="1071546"/>
            <a:ext cx="1928826" cy="1995478"/>
          </a:xfrm>
          <a:prstGeom prst="rect">
            <a:avLst/>
          </a:prstGeom>
          <a:effectLst>
            <a:outerShdw blurRad="50800" dist="50800" sx="1000" sy="1000" algn="ctr" rotWithShape="0">
              <a:srgbClr val="000000">
                <a:alpha val="43137"/>
              </a:srgbClr>
            </a:outerShdw>
            <a:softEdge rad="266700"/>
          </a:effectLst>
        </p:spPr>
      </p:pic>
      <p:pic>
        <p:nvPicPr>
          <p:cNvPr id="28" name="Picture 27" descr="70982515_527239814513409_2054353548543524864_o.jpg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357158" y="3946615"/>
            <a:ext cx="1976124" cy="1839839"/>
          </a:xfrm>
          <a:prstGeom prst="rect">
            <a:avLst/>
          </a:prstGeom>
          <a:effectLst>
            <a:outerShdw blurRad="50800" dist="50800" sx="1000" sy="1000" algn="ctr" rotWithShape="0">
              <a:srgbClr val="000000">
                <a:alpha val="43137"/>
              </a:srgbClr>
            </a:outerShdw>
            <a:softEdge rad="266700"/>
          </a:effectLst>
        </p:spPr>
      </p:pic>
      <p:pic>
        <p:nvPicPr>
          <p:cNvPr id="29" name="Picture 28" descr="70982515_527239814513409_2054353548543524864_o.jpg"/>
          <p:cNvPicPr>
            <a:picLocks noChangeAspect="1"/>
          </p:cNvPicPr>
          <p:nvPr/>
        </p:nvPicPr>
        <p:blipFill>
          <a:blip r:embed="rId3">
            <a:lum/>
          </a:blip>
          <a:stretch>
            <a:fillRect/>
          </a:stretch>
        </p:blipFill>
        <p:spPr>
          <a:xfrm>
            <a:off x="6810718" y="3946615"/>
            <a:ext cx="1976124" cy="1839839"/>
          </a:xfrm>
          <a:prstGeom prst="rect">
            <a:avLst/>
          </a:prstGeom>
          <a:effectLst>
            <a:outerShdw blurRad="50800" dist="50800" sx="1000" sy="1000" algn="ctr" rotWithShape="0">
              <a:srgbClr val="000000">
                <a:alpha val="43137"/>
              </a:srgbClr>
            </a:outerShdw>
            <a:softEdge rad="266700"/>
          </a:effectLst>
        </p:spPr>
      </p:pic>
      <p:pic>
        <p:nvPicPr>
          <p:cNvPr id="31" name="Picture 30" descr="64696205_483410682229656_7525221536580501504_o.jpg"/>
          <p:cNvPicPr>
            <a:picLocks noChangeAspect="1"/>
          </p:cNvPicPr>
          <p:nvPr/>
        </p:nvPicPr>
        <p:blipFill>
          <a:blip r:embed="rId4" cstate="print">
            <a:lum/>
          </a:blip>
          <a:stretch>
            <a:fillRect/>
          </a:stretch>
        </p:blipFill>
        <p:spPr>
          <a:xfrm>
            <a:off x="6540546" y="1643050"/>
            <a:ext cx="2532048" cy="1424277"/>
          </a:xfrm>
          <a:prstGeom prst="rect">
            <a:avLst/>
          </a:prstGeom>
          <a:effectLst>
            <a:outerShdw blurRad="50800" dist="50800" sx="1000" sy="1000" algn="ctr" rotWithShape="0">
              <a:srgbClr val="000000">
                <a:alpha val="43137"/>
              </a:srgbClr>
            </a:outerShdw>
            <a:softEdge rad="266700"/>
          </a:effectLst>
        </p:spPr>
      </p:pic>
      <p:sp>
        <p:nvSpPr>
          <p:cNvPr id="32" name="TextBox 31"/>
          <p:cNvSpPr txBox="1"/>
          <p:nvPr/>
        </p:nvSpPr>
        <p:spPr>
          <a:xfrm rot="10800000" flipV="1">
            <a:off x="7072330" y="5957848"/>
            <a:ext cx="16430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sz="22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Вариант 2</a:t>
            </a:r>
            <a:endParaRPr lang="bg-BG" sz="2200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33" name="Picture 32" descr="predator_21_x_inside-1.jp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3325457" y="4572007"/>
            <a:ext cx="2484801" cy="1714513"/>
          </a:xfrm>
          <a:prstGeom prst="rect">
            <a:avLst/>
          </a:prstGeom>
          <a:effectLst>
            <a:outerShdw blurRad="50800" dist="50800" sx="1000" sy="1000" algn="ctr" rotWithShape="0">
              <a:srgbClr val="000000">
                <a:alpha val="43137"/>
              </a:srgbClr>
            </a:outerShdw>
            <a:softEdge rad="266700"/>
          </a:effectLst>
        </p:spPr>
      </p:pic>
      <p:pic>
        <p:nvPicPr>
          <p:cNvPr id="34" name="Picture 33" descr="0000425161-article2.jpg"/>
          <p:cNvPicPr>
            <a:picLocks noChangeAspect="1"/>
          </p:cNvPicPr>
          <p:nvPr/>
        </p:nvPicPr>
        <p:blipFill>
          <a:blip r:embed="rId6">
            <a:lum/>
          </a:blip>
          <a:stretch>
            <a:fillRect/>
          </a:stretch>
        </p:blipFill>
        <p:spPr>
          <a:xfrm>
            <a:off x="2957143" y="1418514"/>
            <a:ext cx="3130943" cy="1873348"/>
          </a:xfrm>
          <a:prstGeom prst="rect">
            <a:avLst/>
          </a:prstGeom>
          <a:effectLst>
            <a:softEdge rad="266700"/>
          </a:effectLst>
        </p:spPr>
      </p:pic>
      <p:sp>
        <p:nvSpPr>
          <p:cNvPr id="36" name="Cross 35"/>
          <p:cNvSpPr/>
          <p:nvPr/>
        </p:nvSpPr>
        <p:spPr>
          <a:xfrm>
            <a:off x="1142976" y="3357562"/>
            <a:ext cx="285752" cy="285752"/>
          </a:xfrm>
          <a:prstGeom prst="plus">
            <a:avLst/>
          </a:prstGeom>
          <a:solidFill>
            <a:srgbClr val="FF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37" name="Cross 36"/>
          <p:cNvSpPr/>
          <p:nvPr/>
        </p:nvSpPr>
        <p:spPr>
          <a:xfrm>
            <a:off x="7643834" y="3357562"/>
            <a:ext cx="285752" cy="285752"/>
          </a:xfrm>
          <a:prstGeom prst="plus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cxnSp>
        <p:nvCxnSpPr>
          <p:cNvPr id="17" name="Straight Connector 16"/>
          <p:cNvCxnSpPr/>
          <p:nvPr/>
        </p:nvCxnSpPr>
        <p:spPr>
          <a:xfrm rot="16200000" flipH="1">
            <a:off x="-285771" y="3571864"/>
            <a:ext cx="6000768" cy="57150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3357566" y="3643302"/>
            <a:ext cx="6000768" cy="428628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ight Arrow 39"/>
          <p:cNvSpPr/>
          <p:nvPr/>
        </p:nvSpPr>
        <p:spPr>
          <a:xfrm>
            <a:off x="2643174" y="4572008"/>
            <a:ext cx="571504" cy="35719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1" name="Right Arrow 40"/>
          <p:cNvSpPr/>
          <p:nvPr/>
        </p:nvSpPr>
        <p:spPr>
          <a:xfrm rot="10800000">
            <a:off x="5929322" y="4572008"/>
            <a:ext cx="571504" cy="35719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sp>
        <p:nvSpPr>
          <p:cNvPr id="42" name="Right Arrow 41"/>
          <p:cNvSpPr/>
          <p:nvPr/>
        </p:nvSpPr>
        <p:spPr>
          <a:xfrm rot="16200000">
            <a:off x="4179091" y="3750471"/>
            <a:ext cx="571504" cy="357190"/>
          </a:xfrm>
          <a:prstGeom prst="rightArrow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2230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3143240" y="6350023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21" name="Картина 17" descr="da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06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Картина 22" descr="emblema dnp 5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37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407063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71572"/>
            <a:ext cx="7924800" cy="1828800"/>
          </a:xfrm>
        </p:spPr>
        <p:txBody>
          <a:bodyPr>
            <a:normAutofit fontScale="90000"/>
          </a:bodyPr>
          <a:lstStyle/>
          <a:p>
            <a:r>
              <a:rPr lang="bg-BG" altLang="en-US" b="1" dirty="0" smtClean="0">
                <a:solidFill>
                  <a:srgbClr val="00B050"/>
                </a:solidFill>
                <a:latin typeface="Trebuchet MS" pitchFamily="34" charset="0"/>
              </a:rPr>
              <a:t>Дирекция на Природен Парк “Русенски Лом” </a:t>
            </a:r>
            <a:r>
              <a:rPr lang="en-US" altLang="en-US" b="1" dirty="0" smtClean="0">
                <a:solidFill>
                  <a:srgbClr val="00B050"/>
                </a:solidFill>
                <a:latin typeface="Trebuchet MS" pitchFamily="34" charset="0"/>
              </a:rPr>
              <a:t>(PP5)</a:t>
            </a:r>
            <a:r>
              <a:rPr lang="en-US" altLang="en-US" b="1" dirty="0">
                <a:solidFill>
                  <a:srgbClr val="FF0000"/>
                </a:solidFill>
                <a:latin typeface="Trebuchet MS" pitchFamily="34" charset="0"/>
              </a:rPr>
              <a:t/>
            </a:r>
            <a:br>
              <a:rPr lang="en-US" altLang="en-US" b="1" dirty="0">
                <a:solidFill>
                  <a:srgbClr val="FF0000"/>
                </a:solidFill>
                <a:latin typeface="Trebuchet MS" pitchFamily="34" charset="0"/>
              </a:rPr>
            </a:b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38400"/>
            <a:ext cx="8229600" cy="40687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endParaRPr lang="bg-BG" alt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bg-BG" alt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bg-BG" alt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bg-BG" alt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en-US" altLang="en-US" sz="28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bg-BG" altLang="en-US" sz="2800" b="1" dirty="0" smtClean="0">
                <a:solidFill>
                  <a:schemeClr val="tx2"/>
                </a:solidFill>
                <a:latin typeface="Trebuchet MS" pitchFamily="34" charset="0"/>
              </a:rPr>
              <a:t>Партньор №5</a:t>
            </a:r>
            <a:r>
              <a:rPr lang="en-US" altLang="en-US" sz="2800" b="1" dirty="0" smtClean="0">
                <a:solidFill>
                  <a:schemeClr val="tx2"/>
                </a:solidFill>
                <a:latin typeface="Trebuchet MS" pitchFamily="34" charset="0"/>
              </a:rPr>
              <a:t>  </a:t>
            </a:r>
            <a:endParaRPr lang="bg-BG" altLang="en-US" sz="28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bg-BG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2819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 descr="home_UdTs5T_ppALn0_bOhKAq_DMVCBV_j.png"/>
          <p:cNvPicPr>
            <a:picLocks noChangeAspect="1"/>
          </p:cNvPicPr>
          <p:nvPr/>
        </p:nvPicPr>
        <p:blipFill>
          <a:blip r:embed="rId3" cstate="print">
            <a:lum contrast="-3000"/>
          </a:blip>
          <a:stretch>
            <a:fillRect/>
          </a:stretch>
        </p:blipFill>
        <p:spPr>
          <a:xfrm>
            <a:off x="3657600" y="2771714"/>
            <a:ext cx="1716661" cy="137166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Картина 17" descr="da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2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Кадър_от_ПП_Русенки_Лом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928670"/>
            <a:ext cx="9144000" cy="581024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171572"/>
            <a:ext cx="7924800" cy="1828800"/>
          </a:xfrm>
        </p:spPr>
        <p:txBody>
          <a:bodyPr>
            <a:normAutofit/>
          </a:bodyPr>
          <a:lstStyle/>
          <a:p>
            <a:r>
              <a:rPr lang="en-US" altLang="en-US" b="1" dirty="0">
                <a:solidFill>
                  <a:srgbClr val="FF0000"/>
                </a:solidFill>
                <a:latin typeface="Trebuchet MS" pitchFamily="34" charset="0"/>
              </a:rPr>
              <a:t/>
            </a:r>
            <a:br>
              <a:rPr lang="en-US" altLang="en-US" b="1" dirty="0">
                <a:solidFill>
                  <a:srgbClr val="FF0000"/>
                </a:solidFill>
                <a:latin typeface="Trebuchet MS" pitchFamily="34" charset="0"/>
              </a:rPr>
            </a:b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38400"/>
            <a:ext cx="8229600" cy="40687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endParaRPr lang="bg-BG" alt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bg-BG" alt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bg-BG" alt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bg-BG" alt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en-US" altLang="en-US" sz="28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bg-BG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2819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Картина 17" descr="da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Картина 22" descr="emblema dnp 5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2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457200"/>
            <a:ext cx="9067800" cy="1143000"/>
          </a:xfrm>
        </p:spPr>
        <p:txBody>
          <a:bodyPr>
            <a:normAutofit/>
          </a:bodyPr>
          <a:lstStyle/>
          <a:p>
            <a:r>
              <a:rPr lang="bg-BG" altLang="en-US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СФЕДА-  РП 3</a:t>
            </a:r>
            <a:endParaRPr lang="en-US" sz="3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4012" y="1285860"/>
            <a:ext cx="5591175" cy="4191000"/>
          </a:xfrm>
          <a:effectLst>
            <a:softEdge rad="622300"/>
          </a:effec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37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357166"/>
            <a:ext cx="9067800" cy="1143000"/>
          </a:xfrm>
        </p:spPr>
        <p:txBody>
          <a:bodyPr>
            <a:normAutofit/>
          </a:bodyPr>
          <a:lstStyle/>
          <a:p>
            <a:r>
              <a:rPr lang="bg-BG" altLang="en-US" sz="2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СФЕДА-  РП 3</a:t>
            </a:r>
            <a:endParaRPr lang="en-US" sz="2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bg-BG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Дейност</a:t>
            </a:r>
            <a:r>
              <a:rPr lang="en-US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 3.5.1: </a:t>
            </a:r>
            <a:r>
              <a:rPr lang="ru-RU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Анализ на ландшафта за Природен парк „Русенски Лом“</a:t>
            </a: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Дог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. </a:t>
            </a: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№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46/SFEDA/30.05.</a:t>
            </a: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20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18-30.10.</a:t>
            </a: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20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18</a:t>
            </a: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-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инж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. </a:t>
            </a: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Георги Тинчев</a:t>
            </a:r>
            <a:endParaRPr lang="en-US" altLang="en-US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bg-BG" sz="20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многослойна ГИС база данни</a:t>
            </a:r>
            <a:endParaRPr lang="en-US" sz="2000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достъпна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на сайта на ПП “Русенски Лом” 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  </a:t>
            </a:r>
            <a:endParaRPr lang="bg-BG" altLang="en-US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algn="just">
              <a:buNone/>
              <a:defRPr/>
            </a:pP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     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&gt; 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  rusenski-lom.bg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7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7670" y="928670"/>
            <a:ext cx="9067800" cy="1143000"/>
          </a:xfrm>
        </p:spPr>
        <p:txBody>
          <a:bodyPr>
            <a:normAutofit/>
          </a:bodyPr>
          <a:lstStyle/>
          <a:p>
            <a:r>
              <a:rPr lang="bg-BG" altLang="en-US" sz="2400" b="1" dirty="0" smtClean="0">
                <a:solidFill>
                  <a:schemeClr val="tx2"/>
                </a:solidFill>
                <a:latin typeface="Trebuchet MS" pitchFamily="34" charset="0"/>
              </a:rPr>
              <a:t>Дейност</a:t>
            </a:r>
            <a:r>
              <a:rPr lang="en-US" altLang="en-US" sz="2400" b="1" dirty="0" smtClean="0">
                <a:solidFill>
                  <a:schemeClr val="tx2"/>
                </a:solidFill>
                <a:latin typeface="Trebuchet MS" pitchFamily="34" charset="0"/>
              </a:rPr>
              <a:t> 3.1 </a:t>
            </a:r>
            <a:r>
              <a:rPr lang="ru-RU" altLang="en-US" sz="2400" b="1" dirty="0" smtClean="0">
                <a:solidFill>
                  <a:schemeClr val="tx2"/>
                </a:solidFill>
                <a:latin typeface="Trebuchet MS" pitchFamily="34" charset="0"/>
              </a:rPr>
              <a:t>Анализ на ландшафта за Природен парк „Русенски Лом“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046309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bg-BG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ИЗПЪЛНЕНИ</a:t>
            </a:r>
            <a:r>
              <a:rPr lang="en-US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bg-BG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СА НА ДЕЙНОСТИТЕ	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bg-BG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lvl="1" algn="just">
              <a:lnSpc>
                <a:spcPct val="80000"/>
              </a:lnSpc>
              <a:buNone/>
              <a:defRPr/>
            </a:pPr>
            <a:r>
              <a:rPr lang="bg-BG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1.	Административни граници (</a:t>
            </a:r>
            <a:r>
              <a:rPr lang="en-US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dataset Administrative)	</a:t>
            </a:r>
          </a:p>
          <a:p>
            <a:pPr lvl="1" algn="just">
              <a:lnSpc>
                <a:spcPct val="80000"/>
              </a:lnSpc>
              <a:buNone/>
              <a:defRPr/>
            </a:pPr>
            <a:r>
              <a:rPr lang="en-US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2.	</a:t>
            </a:r>
            <a:r>
              <a:rPr lang="bg-BG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Кадастрални данни (</a:t>
            </a:r>
            <a:r>
              <a:rPr lang="en-US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dataset Cadastre)	</a:t>
            </a:r>
          </a:p>
          <a:p>
            <a:pPr lvl="1" algn="just">
              <a:lnSpc>
                <a:spcPct val="80000"/>
              </a:lnSpc>
              <a:buNone/>
              <a:defRPr/>
            </a:pPr>
            <a:r>
              <a:rPr lang="en-US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3.	</a:t>
            </a:r>
            <a:r>
              <a:rPr lang="bg-BG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Данни от инвентаризацията на горите (</a:t>
            </a:r>
            <a:r>
              <a:rPr lang="en-US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dataset Forests)	</a:t>
            </a:r>
          </a:p>
          <a:p>
            <a:pPr lvl="1" algn="just">
              <a:lnSpc>
                <a:spcPct val="80000"/>
              </a:lnSpc>
              <a:buNone/>
              <a:defRPr/>
            </a:pPr>
            <a:r>
              <a:rPr lang="en-US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4.	</a:t>
            </a:r>
            <a:r>
              <a:rPr lang="bg-BG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Пътища (</a:t>
            </a:r>
            <a:r>
              <a:rPr lang="en-US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dataset Roads)	</a:t>
            </a:r>
          </a:p>
          <a:p>
            <a:pPr lvl="1" algn="just">
              <a:lnSpc>
                <a:spcPct val="80000"/>
              </a:lnSpc>
              <a:buNone/>
              <a:defRPr/>
            </a:pPr>
            <a:r>
              <a:rPr lang="en-US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5.	</a:t>
            </a:r>
            <a:r>
              <a:rPr lang="bg-BG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Води (</a:t>
            </a:r>
            <a:r>
              <a:rPr lang="en-US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dataset Water)	</a:t>
            </a:r>
          </a:p>
          <a:p>
            <a:pPr lvl="1" algn="just">
              <a:lnSpc>
                <a:spcPct val="80000"/>
              </a:lnSpc>
              <a:buNone/>
              <a:defRPr/>
            </a:pPr>
            <a:r>
              <a:rPr lang="en-US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6.	</a:t>
            </a:r>
            <a:r>
              <a:rPr lang="bg-BG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Пожари (</a:t>
            </a:r>
            <a:r>
              <a:rPr lang="en-US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dataset Fire)	</a:t>
            </a:r>
          </a:p>
          <a:p>
            <a:pPr lvl="1" algn="just">
              <a:lnSpc>
                <a:spcPct val="80000"/>
              </a:lnSpc>
              <a:buNone/>
              <a:defRPr/>
            </a:pPr>
            <a:r>
              <a:rPr lang="en-US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7.	</a:t>
            </a:r>
            <a:r>
              <a:rPr lang="bg-BG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Релеф	</a:t>
            </a:r>
          </a:p>
          <a:p>
            <a:pPr lvl="1" algn="just">
              <a:lnSpc>
                <a:spcPct val="80000"/>
              </a:lnSpc>
              <a:buNone/>
              <a:defRPr/>
            </a:pPr>
            <a:r>
              <a:rPr lang="bg-BG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8.	Ортофото карта</a:t>
            </a:r>
            <a:r>
              <a:rPr lang="bg-BG" altLang="en-US" sz="1600" b="1" dirty="0" smtClean="0">
                <a:solidFill>
                  <a:schemeClr val="tx2"/>
                </a:solidFill>
                <a:latin typeface="Trebuchet MS" pitchFamily="34" charset="0"/>
              </a:rPr>
              <a:t>	</a:t>
            </a:r>
            <a:endParaRPr lang="en-US" altLang="en-US" sz="16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Title 1"/>
          <p:cNvSpPr txBox="1">
            <a:spLocks/>
          </p:cNvSpPr>
          <p:nvPr/>
        </p:nvSpPr>
        <p:spPr>
          <a:xfrm>
            <a:off x="1857356" y="500042"/>
            <a:ext cx="4929222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СФЕДА-  РП 3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285736"/>
            <a:ext cx="9067800" cy="1143000"/>
          </a:xfrm>
        </p:spPr>
        <p:txBody>
          <a:bodyPr>
            <a:normAutofit/>
          </a:bodyPr>
          <a:lstStyle/>
          <a:p>
            <a:r>
              <a:rPr lang="bg-BG" altLang="en-US" sz="2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СФЕДА-  РП 3</a:t>
            </a:r>
            <a:endParaRPr lang="en-US" sz="2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7825" y="1581152"/>
            <a:ext cx="8229600" cy="4276740"/>
          </a:xfrm>
        </p:spPr>
        <p:txBody>
          <a:bodyPr>
            <a:normAutofit fontScale="32500" lnSpcReduction="20000"/>
          </a:bodyPr>
          <a:lstStyle/>
          <a:p>
            <a:pPr marL="0" indent="0" algn="just">
              <a:lnSpc>
                <a:spcPct val="80000"/>
              </a:lnSpc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bg-BG" alt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Дейност</a:t>
            </a:r>
            <a:r>
              <a:rPr lang="en-US" alt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3.2 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Създаване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на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анализ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 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на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растителността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и 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отношението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и с 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геометрията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на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ландшафта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в 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Природен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парк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„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Русенски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en-US" sz="5000" b="1" dirty="0" err="1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Лом</a:t>
            </a:r>
            <a:r>
              <a:rPr lang="en-US" sz="5000" b="1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“</a:t>
            </a:r>
            <a:endParaRPr lang="bg-BG" sz="5000" b="1" dirty="0" smtClean="0">
              <a:solidFill>
                <a:schemeClr val="accent1">
                  <a:lumMod val="50000"/>
                </a:schemeClr>
              </a:solidFill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en-US" altLang="en-US" sz="5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bg-BG" altLang="en-US" sz="5000" b="1" dirty="0" smtClean="0">
                <a:solidFill>
                  <a:schemeClr val="tx2"/>
                </a:solidFill>
                <a:latin typeface="Trebuchet MS" pitchFamily="34" charset="0"/>
              </a:rPr>
              <a:t>Дейност</a:t>
            </a:r>
            <a:r>
              <a:rPr lang="en-US" altLang="en-US" sz="5000" b="1" dirty="0" smtClean="0">
                <a:solidFill>
                  <a:schemeClr val="tx2"/>
                </a:solidFill>
                <a:latin typeface="Trebuchet MS" pitchFamily="34" charset="0"/>
              </a:rPr>
              <a:t> 3.3 </a:t>
            </a:r>
            <a:r>
              <a:rPr lang="ru-RU" altLang="en-US" sz="5000" b="1" dirty="0" smtClean="0">
                <a:solidFill>
                  <a:schemeClr val="tx2"/>
                </a:solidFill>
                <a:latin typeface="Trebuchet MS" pitchFamily="34" charset="0"/>
              </a:rPr>
              <a:t>Анализ на риска от пожари и модели за поведението на огъня	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altLang="en-US" sz="5000" b="1" dirty="0" smtClean="0">
                <a:solidFill>
                  <a:schemeClr val="tx2"/>
                </a:solidFill>
                <a:latin typeface="Trebuchet MS" pitchFamily="34" charset="0"/>
              </a:rPr>
              <a:t>Категории и свойства на горивото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altLang="en-US" sz="5000" b="1" dirty="0" smtClean="0">
                <a:solidFill>
                  <a:schemeClr val="tx2"/>
                </a:solidFill>
                <a:latin typeface="Trebuchet MS" pitchFamily="34" charset="0"/>
              </a:rPr>
              <a:t>Основни характеристики използвани в моделите за поведение на огъня</a:t>
            </a: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altLang="en-US" sz="5000" b="1" dirty="0" smtClean="0">
                <a:solidFill>
                  <a:schemeClr val="tx2"/>
                </a:solidFill>
                <a:latin typeface="Trebuchet MS" pitchFamily="34" charset="0"/>
              </a:rPr>
              <a:t>Оценка на риска от пожари	</a:t>
            </a:r>
            <a:endParaRPr lang="en-US" altLang="en-US" sz="5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lvl="1"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en-US" altLang="en-US" sz="5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2374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5429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629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7924800" cy="1828800"/>
          </a:xfrm>
        </p:spPr>
        <p:txBody>
          <a:bodyPr>
            <a:normAutofit fontScale="90000"/>
          </a:bodyPr>
          <a:lstStyle/>
          <a:p>
            <a:r>
              <a:rPr lang="bg-BG" altLang="en-US" b="1" dirty="0" smtClean="0">
                <a:solidFill>
                  <a:srgbClr val="00B050"/>
                </a:solidFill>
                <a:latin typeface="Trebuchet MS" pitchFamily="34" charset="0"/>
              </a:rPr>
              <a:t>Дирекция на Природен Парк “Русенски Лом” </a:t>
            </a:r>
            <a:r>
              <a:rPr lang="en-US" altLang="en-US" b="1" dirty="0" smtClean="0">
                <a:solidFill>
                  <a:srgbClr val="00B050"/>
                </a:solidFill>
                <a:latin typeface="Trebuchet MS" pitchFamily="34" charset="0"/>
              </a:rPr>
              <a:t>(PP5)</a:t>
            </a:r>
            <a:r>
              <a:rPr lang="en-US" altLang="en-US" b="1" dirty="0">
                <a:solidFill>
                  <a:srgbClr val="FF0000"/>
                </a:solidFill>
                <a:latin typeface="Trebuchet MS" pitchFamily="34" charset="0"/>
              </a:rPr>
              <a:t/>
            </a:r>
            <a:br>
              <a:rPr lang="en-US" altLang="en-US" b="1" dirty="0">
                <a:solidFill>
                  <a:srgbClr val="FF0000"/>
                </a:solidFill>
                <a:latin typeface="Trebuchet MS" pitchFamily="34" charset="0"/>
              </a:rPr>
            </a:b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2438400"/>
            <a:ext cx="8229600" cy="4068763"/>
          </a:xfrm>
        </p:spPr>
        <p:txBody>
          <a:bodyPr>
            <a:normAutofit/>
          </a:bodyPr>
          <a:lstStyle/>
          <a:p>
            <a:pPr marL="0" indent="0" algn="ctr">
              <a:lnSpc>
                <a:spcPct val="80000"/>
              </a:lnSpc>
              <a:buNone/>
              <a:defRPr/>
            </a:pPr>
            <a:endParaRPr lang="bg-BG" alt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bg-BG" alt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bg-BG" alt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bg-BG" altLang="en-US" sz="2800" b="1" dirty="0" smtClean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n-US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BMP1/2.2/2263/2017</a:t>
            </a: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n-US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02.10.2017</a:t>
            </a:r>
            <a:endParaRPr lang="bg-BG" altLang="en-US" sz="28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endParaRPr lang="en-US" altLang="en-US" sz="28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0" indent="0" algn="ctr">
              <a:lnSpc>
                <a:spcPct val="80000"/>
              </a:lnSpc>
              <a:buNone/>
              <a:defRPr/>
            </a:pPr>
            <a:r>
              <a:rPr lang="en-US" altLang="en-US" sz="2800" b="1" dirty="0" smtClean="0">
                <a:solidFill>
                  <a:schemeClr val="tx2"/>
                </a:solidFill>
                <a:latin typeface="Trebuchet MS" pitchFamily="34" charset="0"/>
              </a:rPr>
              <a:t>Balkan-Mediterranean  </a:t>
            </a:r>
            <a:endParaRPr lang="bg-BG" altLang="en-US" sz="28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bg-BG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627909" y="6614277"/>
            <a:ext cx="7805988" cy="10402"/>
          </a:xfrm>
          <a:prstGeom prst="straightConnector1">
            <a:avLst/>
          </a:prstGeom>
          <a:ln w="57150">
            <a:solidFill>
              <a:srgbClr val="00B0F0">
                <a:alpha val="42000"/>
              </a:srgbClr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6120" y="6367836"/>
            <a:ext cx="769566" cy="513685"/>
          </a:xfrm>
          <a:prstGeom prst="rect">
            <a:avLst/>
          </a:prstGeom>
        </p:spPr>
      </p:pic>
      <p:sp>
        <p:nvSpPr>
          <p:cNvPr id="12" name="Title 1"/>
          <p:cNvSpPr txBox="1">
            <a:spLocks/>
          </p:cNvSpPr>
          <p:nvPr/>
        </p:nvSpPr>
        <p:spPr>
          <a:xfrm>
            <a:off x="-2819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16" descr="home_UdTs5T_ppALn0_bOhKAq_DMVCBV_j.png"/>
          <p:cNvPicPr>
            <a:picLocks noChangeAspect="1"/>
          </p:cNvPicPr>
          <p:nvPr/>
        </p:nvPicPr>
        <p:blipFill>
          <a:blip r:embed="rId4" cstate="print">
            <a:lum contrast="-3000"/>
          </a:blip>
          <a:stretch>
            <a:fillRect/>
          </a:stretch>
        </p:blipFill>
        <p:spPr>
          <a:xfrm>
            <a:off x="3657600" y="2438334"/>
            <a:ext cx="1716661" cy="1371666"/>
          </a:xfrm>
          <a:prstGeom prst="rect">
            <a:avLst/>
          </a:prstGeom>
          <a:noFill/>
          <a:ln>
            <a:noFill/>
          </a:ln>
          <a:effectLst>
            <a:outerShdw blurRad="50800" dist="50800" dir="5400000" algn="ctr" rotWithShape="0">
              <a:srgbClr val="000000"/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  <p:pic>
        <p:nvPicPr>
          <p:cNvPr id="15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5786446" y="6248400"/>
            <a:ext cx="3205154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2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142852"/>
            <a:ext cx="9067800" cy="1143000"/>
          </a:xfrm>
        </p:spPr>
        <p:txBody>
          <a:bodyPr>
            <a:normAutofit/>
          </a:bodyPr>
          <a:lstStyle/>
          <a:p>
            <a:r>
              <a:rPr lang="bg-BG" altLang="en-US" sz="2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СФЕДА-  РП 3</a:t>
            </a:r>
            <a:endParaRPr lang="en-US" sz="2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bg-BG" altLang="en-US" sz="20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Дейност</a:t>
            </a:r>
            <a:r>
              <a:rPr lang="en-US" altLang="en-US" sz="20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3.5.4</a:t>
            </a:r>
            <a:r>
              <a:rPr lang="bg-BG" altLang="en-US" sz="20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Анализ на настоящата система за предпазване от пожари</a:t>
            </a:r>
            <a:r>
              <a:rPr lang="bg-BG" sz="2000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	</a:t>
            </a:r>
          </a:p>
          <a:p>
            <a:pPr lvl="1"/>
            <a:r>
              <a:rPr lang="bg-BG" sz="16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Нормативни режими за противопожарна охрана според типа земеползване;</a:t>
            </a:r>
            <a:endParaRPr lang="en-US" sz="1600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lvl="1"/>
            <a:endParaRPr lang="bg-BG" sz="1600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lvl="1"/>
            <a:r>
              <a:rPr lang="bg-BG" sz="16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Приложения и въведени мерки в планови и стратегически документи обхващащи ПП „Русенски Лом“ или ЗЗ „Ломовете“;</a:t>
            </a:r>
            <a:endParaRPr lang="en-US" sz="1600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lvl="1">
              <a:buNone/>
            </a:pPr>
            <a:r>
              <a:rPr lang="bg-BG" sz="16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	</a:t>
            </a:r>
          </a:p>
          <a:p>
            <a:pPr lvl="1"/>
            <a:r>
              <a:rPr lang="bg-BG" sz="16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История на пожари в ПП „Русенски Лом“, включително времетраене и поражения-данни от официални източници -РДПБЗН-Русе, ДЛС-Дунав, РДГ-Русе, РИОСВ-Русе;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Дог. №</a:t>
            </a:r>
            <a:r>
              <a:rPr lang="pt-BR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47/SFEDA9/22.06.</a:t>
            </a: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20</a:t>
            </a:r>
            <a:r>
              <a:rPr lang="pt-BR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18 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-30.11.</a:t>
            </a: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20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18  </a:t>
            </a: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с Магеланикум ЕООД</a:t>
            </a:r>
            <a:endParaRPr lang="en-US" altLang="en-US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457200"/>
            <a:ext cx="9067800" cy="114300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457200"/>
            <a:ext cx="90678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SFEDA</a:t>
            </a:r>
            <a:r>
              <a:rPr lang="en-US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, WP3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.</a:t>
            </a:r>
            <a:endParaRPr lang="en-US" altLang="en-US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457200"/>
            <a:ext cx="90678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SFEDA</a:t>
            </a:r>
            <a:r>
              <a:rPr lang="en-US" alt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, WP3 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en-US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.</a:t>
            </a:r>
            <a:endParaRPr lang="en-US" altLang="en-US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7158" y="1000108"/>
            <a:ext cx="8243047" cy="1000100"/>
          </a:xfrm>
        </p:spPr>
        <p:txBody>
          <a:bodyPr>
            <a:normAutofit/>
          </a:bodyPr>
          <a:lstStyle/>
          <a:p>
            <a:r>
              <a:rPr lang="bg-BG" sz="17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История на пожари в ПП „Русенски Лом“, включително времетраене и поражения-данни от официални източници -РДПБЗН-Русе, ДЛС-Дунав, РДГ-Русе, РИОСВ-Русе</a:t>
            </a:r>
            <a:endParaRPr lang="en-US" sz="1700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0034" y="200024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endParaRPr lang="en-US" altLang="en-US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17" name="Table 16"/>
          <p:cNvGraphicFramePr>
            <a:graphicFrameLocks noGrp="1"/>
          </p:cNvGraphicFramePr>
          <p:nvPr/>
        </p:nvGraphicFramePr>
        <p:xfrm>
          <a:off x="642910" y="2285991"/>
          <a:ext cx="7500990" cy="3857652"/>
        </p:xfrm>
        <a:graphic>
          <a:graphicData uri="http://schemas.openxmlformats.org/drawingml/2006/table">
            <a:tbl>
              <a:tblPr/>
              <a:tblGrid>
                <a:gridCol w="2071702"/>
                <a:gridCol w="2000264"/>
                <a:gridCol w="1857388"/>
                <a:gridCol w="1571636"/>
              </a:tblGrid>
              <a:tr h="1107282"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Местоположение на пожара (подотдел)</a:t>
                      </a:r>
                      <a:endParaRPr lang="bg-BG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Дата на възникване</a:t>
                      </a:r>
                      <a:endParaRPr lang="bg-BG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Опожарена площ, дка</a:t>
                      </a:r>
                      <a:endParaRPr lang="bg-BG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Времетраене, часове</a:t>
                      </a:r>
                      <a:endParaRPr lang="bg-BG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10"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20 в</a:t>
                      </a:r>
                      <a:endParaRPr lang="bg-BG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13.07.2012</a:t>
                      </a:r>
                      <a:endParaRPr lang="bg-BG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147</a:t>
                      </a:r>
                      <a:endParaRPr lang="bg-BG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72</a:t>
                      </a:r>
                      <a:endParaRPr lang="bg-BG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10"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 i="1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36 в</a:t>
                      </a:r>
                      <a:endParaRPr lang="bg-BG" sz="1600">
                        <a:solidFill>
                          <a:schemeClr val="tx2">
                            <a:lumMod val="75000"/>
                          </a:schemeClr>
                        </a:solidFill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20.04.2007</a:t>
                      </a:r>
                      <a:endParaRPr lang="bg-BG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8</a:t>
                      </a:r>
                      <a:endParaRPr lang="bg-BG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b="1" i="1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12</a:t>
                      </a:r>
                      <a:endParaRPr lang="bg-BG" sz="1600" dirty="0">
                        <a:solidFill>
                          <a:schemeClr val="tx2">
                            <a:lumMod val="75000"/>
                          </a:schemeClr>
                        </a:solidFill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10"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21 г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26.03.2012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18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10"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72 л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19.04.2007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89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10"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78 д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19.04.2007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81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36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10"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79 е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20.04.2007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88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48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2910"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46 н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12.02.2007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47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indent="274320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chemeClr val="tx2">
                              <a:lumMod val="75000"/>
                            </a:schemeClr>
                          </a:solidFill>
                          <a:latin typeface="Trebuchet MS" pitchFamily="34" charset="0"/>
                          <a:ea typeface="Calibri"/>
                          <a:cs typeface="Times New Roman"/>
                        </a:rPr>
                        <a:t>24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0" name="Title 1"/>
          <p:cNvSpPr txBox="1">
            <a:spLocks/>
          </p:cNvSpPr>
          <p:nvPr/>
        </p:nvSpPr>
        <p:spPr>
          <a:xfrm>
            <a:off x="1857356" y="500042"/>
            <a:ext cx="4929222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СФЕДА -  РП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2" y="1000116"/>
            <a:ext cx="9067800" cy="1143000"/>
          </a:xfrm>
        </p:spPr>
        <p:txBody>
          <a:bodyPr>
            <a:normAutofit/>
          </a:bodyPr>
          <a:lstStyle/>
          <a:p>
            <a:r>
              <a:rPr lang="bg-BG" alt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Дейност</a:t>
            </a:r>
            <a:r>
              <a:rPr lang="en-US" alt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3.5.4</a:t>
            </a:r>
            <a:r>
              <a:rPr lang="bg-BG" altLang="en-US" sz="2400" b="1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bg-BG" sz="2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Анализ на настоящата система</a:t>
            </a:r>
            <a: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/>
            </a:r>
            <a:br>
              <a:rPr lang="en-US" sz="2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</a:br>
            <a:r>
              <a:rPr lang="bg-BG" sz="24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за предпазване от пожари</a:t>
            </a:r>
            <a:endParaRPr lang="en-US" sz="24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3433"/>
            <a:ext cx="8472518" cy="4525963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80000"/>
              </a:lnSpc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bg-BG" sz="2000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По данни на ДЛС „Дунав“, причините за всички пожари за запалвания в близки земеделски територии с цел изгаряне на стърнища. Опожарените площи не са значими по размер, но отново се поставя въпроса за заплахата от възникване на горски пожари в резултат на непозволени  селскостопански практики.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2000" b="1" i="1" dirty="0" smtClean="0">
                <a:latin typeface="Trebuchet MS" pitchFamily="34" charset="0"/>
              </a:rPr>
              <a:t>Плод на човешката небрежност са 96% от горските пожари</a:t>
            </a:r>
            <a:endParaRPr lang="en-US" altLang="en-US" sz="2000" b="1" dirty="0" smtClean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1857356" y="500042"/>
            <a:ext cx="4929222" cy="35719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4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СФЕДА -  РП 3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428604"/>
            <a:ext cx="9067800" cy="1143000"/>
          </a:xfrm>
        </p:spPr>
        <p:txBody>
          <a:bodyPr>
            <a:normAutofit/>
          </a:bodyPr>
          <a:lstStyle/>
          <a:p>
            <a:r>
              <a:rPr lang="bg-BG" sz="3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Подобни практики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lnSpc>
                <a:spcPct val="80000"/>
              </a:lnSpc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bg-BG" sz="2000" dirty="0" smtClean="0">
                <a:latin typeface="Trebuchet MS" pitchFamily="34" charset="0"/>
              </a:rPr>
              <a:t>Природен парк “Врачански Балкан”</a:t>
            </a:r>
            <a:r>
              <a:rPr lang="en-US" sz="2000" dirty="0" smtClean="0">
                <a:latin typeface="Trebuchet MS" pitchFamily="34" charset="0"/>
              </a:rPr>
              <a:t> – 3 </a:t>
            </a:r>
            <a:r>
              <a:rPr lang="bg-BG" sz="2000" dirty="0" smtClean="0">
                <a:latin typeface="Trebuchet MS" pitchFamily="34" charset="0"/>
              </a:rPr>
              <a:t>противопожарни кули</a:t>
            </a:r>
            <a:endParaRPr lang="en-US" sz="2000" dirty="0" smtClean="0">
              <a:latin typeface="Trebuchet MS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en-US" sz="2000" dirty="0" smtClean="0">
                <a:latin typeface="Trebuchet MS" pitchFamily="34" charset="0"/>
              </a:rPr>
              <a:t>      </a:t>
            </a:r>
            <a:r>
              <a:rPr lang="ru-RU" sz="2000" dirty="0" smtClean="0">
                <a:latin typeface="Trebuchet MS" pitchFamily="34" charset="0"/>
              </a:rPr>
              <a:t>На 10 август 2016 една, в 12.00 ч. една от противопожарните кули</a:t>
            </a:r>
            <a:r>
              <a:rPr lang="en-US" sz="2000" dirty="0" smtClean="0">
                <a:latin typeface="Trebuchet MS" pitchFamily="34" charset="0"/>
              </a:rPr>
              <a:t> </a:t>
            </a:r>
            <a:r>
              <a:rPr lang="ru-RU" sz="2000" dirty="0" smtClean="0">
                <a:latin typeface="Trebuchet MS" pitchFamily="34" charset="0"/>
              </a:rPr>
              <a:t>изградени на територията на ПП „Врачански Балкан“ подава сигнал за пожар в района между селата Долно и Горно Озирово . След бърза намеса от страна на служителите на парка, за пожара биват уведомени кметовете на населените места и противопожарната служба. Пожарът е възникнал в планински ливади, в близост до горски масив</a:t>
            </a:r>
            <a:r>
              <a:rPr lang="en-US" sz="2000" dirty="0" smtClean="0">
                <a:latin typeface="Trebuchet MS" pitchFamily="34" charset="0"/>
              </a:rPr>
              <a:t>.</a:t>
            </a:r>
            <a:endParaRPr lang="ru-RU" sz="2000" dirty="0" smtClean="0">
              <a:latin typeface="Trebuchet MS" pitchFamily="34" charset="0"/>
            </a:endParaRPr>
          </a:p>
          <a:p>
            <a:pPr>
              <a:lnSpc>
                <a:spcPct val="150000"/>
              </a:lnSpc>
              <a:buNone/>
              <a:defRPr/>
            </a:pPr>
            <a:r>
              <a:rPr lang="ru-RU" sz="2000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800" dirty="0" smtClean="0">
                <a:solidFill>
                  <a:schemeClr val="bg1">
                    <a:lumMod val="50000"/>
                  </a:schemeClr>
                </a:solidFill>
              </a:rPr>
              <a:t>http://www.vr-balkan.net/bg/gorski-pozhar-be-predotvraten-ot-integriranata-protivopozharna-sistema-na-direktsiya-na-priroden-park-vrachanski-balkan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Trebuchet MS" pitchFamily="34" charset="0"/>
              </a:rPr>
              <a:t>в най-пожароопасните райони с преобладаващи иглолистни видове. Наблюдателните кули на територията на Югозападното държавно предприятие са построени в районите на ДЛС "Дикчан" - с. Сатовча, и държавните горски стопанства в Благоевград, Елешница, Гоце Делчев, Гърмен, Места, Сандански, Катунци и Кресна. 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Trebuchet MS" pitchFamily="34" charset="0"/>
              </a:rPr>
              <a:t>Областите </a:t>
            </a:r>
            <a:r>
              <a:rPr lang="bg-BG" sz="2000" dirty="0" smtClean="0">
                <a:latin typeface="Trebuchet MS" pitchFamily="34" charset="0"/>
              </a:rPr>
              <a:t>Габрово, Хасково, Смолян, София</a:t>
            </a:r>
            <a:r>
              <a:rPr lang="en-US" sz="2000" dirty="0" smtClean="0">
                <a:latin typeface="Trebuchet MS" pitchFamily="34" charset="0"/>
              </a:rPr>
              <a:t>, </a:t>
            </a:r>
            <a:r>
              <a:rPr lang="bg-BG" sz="2000" dirty="0" smtClean="0">
                <a:latin typeface="Trebuchet MS" pitchFamily="34" charset="0"/>
              </a:rPr>
              <a:t>Русе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ru-RU" sz="2000" dirty="0" smtClean="0">
                <a:latin typeface="Trebuchet MS" pitchFamily="34" charset="0"/>
              </a:rPr>
              <a:t>подножията на Родопи, Стара планина, Витоша и Плана планина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-27709" y="214290"/>
            <a:ext cx="9067800" cy="1143000"/>
          </a:xfrm>
        </p:spPr>
        <p:txBody>
          <a:bodyPr>
            <a:normAutofit/>
          </a:bodyPr>
          <a:lstStyle/>
          <a:p>
            <a:r>
              <a:rPr lang="bg-BG" sz="3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Подобни практики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 algn="just">
              <a:lnSpc>
                <a:spcPct val="80000"/>
              </a:lnSpc>
              <a:buNone/>
              <a:defRPr/>
            </a:pPr>
            <a:endParaRPr lang="en-US" altLang="en-US" sz="2000" b="1" dirty="0" smtClean="0">
              <a:solidFill>
                <a:srgbClr val="336600"/>
              </a:solidFill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bg-BG" sz="2400" dirty="0" smtClean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</a:rPr>
              <a:t>Основната част на системата се състои от контролен център и автоматични наблюдателни станции (АНС). Всяка от станциите действа самостоятелно и има самостоятелно лицензиран софтуер. Всяка една от станциите, анализира непрекъснато своята 360 градусова зона в рамките на няколко минути. Системата  е в състояние да разпознае малки пожари с минимален коефициент на грешка. Веднъж разпознат пожара се изпраща аларма до контролния център, с точни координати, характеристика на пожара, видео и снимки. С тази информация и ръчен контрол на камерите, диспечера да може да провери дали алармата е истинска и да вземе необходимото решение.</a:t>
            </a: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bg2">
                  <a:lumMod val="10000"/>
                </a:schemeClr>
              </a:solidFill>
              <a:latin typeface="Trebuchet MS" pitchFamily="34" charset="0"/>
            </a:endParaRPr>
          </a:p>
          <a:p>
            <a:pPr>
              <a:lnSpc>
                <a:spcPct val="150000"/>
              </a:lnSpc>
              <a:buFont typeface="Wingdings" pitchFamily="2" charset="2"/>
              <a:buChar char="Ø"/>
              <a:defRPr/>
            </a:pPr>
            <a:r>
              <a:rPr lang="bg-BG" altLang="en-US" sz="2000" b="1" dirty="0" smtClean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</a:rPr>
              <a:t>Наблюдение</a:t>
            </a:r>
            <a:endParaRPr lang="en-US" altLang="en-US" sz="2000" b="1" dirty="0" smtClean="0">
              <a:solidFill>
                <a:schemeClr val="bg2">
                  <a:lumMod val="1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-27709" y="214290"/>
            <a:ext cx="9067800" cy="1143000"/>
          </a:xfrm>
        </p:spPr>
        <p:txBody>
          <a:bodyPr>
            <a:normAutofit/>
          </a:bodyPr>
          <a:lstStyle/>
          <a:p>
            <a:r>
              <a:rPr lang="bg-BG" sz="30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Подобни практики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603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785802"/>
            <a:ext cx="9067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bg-BG" altLang="en-US" sz="2200" b="1" dirty="0" smtClean="0">
                <a:solidFill>
                  <a:srgbClr val="003300"/>
                </a:solidFill>
                <a:latin typeface="Trebuchet MS" pitchFamily="34" charset="0"/>
              </a:rPr>
              <a:t>Дейност</a:t>
            </a:r>
            <a:r>
              <a:rPr lang="en-US" altLang="en-US" sz="2200" b="1" dirty="0" smtClean="0">
                <a:solidFill>
                  <a:srgbClr val="003300"/>
                </a:solidFill>
                <a:latin typeface="Trebuchet MS" pitchFamily="34" charset="0"/>
              </a:rPr>
              <a:t> 3.5 </a:t>
            </a:r>
            <a:r>
              <a:rPr lang="bg-BG" sz="2200" dirty="0" smtClean="0">
                <a:solidFill>
                  <a:srgbClr val="003300"/>
                </a:solidFill>
                <a:latin typeface="Trebuchet MS" pitchFamily="34" charset="0"/>
              </a:rPr>
              <a:t>Анализът на разходите и ползите</a:t>
            </a:r>
            <a:r>
              <a:rPr lang="en-US" sz="2200" dirty="0" smtClean="0">
                <a:solidFill>
                  <a:srgbClr val="003300"/>
                </a:solidFill>
                <a:latin typeface="Trebuchet MS" pitchFamily="34" charset="0"/>
              </a:rPr>
              <a:t> </a:t>
            </a:r>
            <a:r>
              <a:rPr lang="bg-BG" sz="2200" dirty="0" smtClean="0">
                <a:solidFill>
                  <a:srgbClr val="003300"/>
                </a:solidFill>
                <a:latin typeface="Trebuchet MS" pitchFamily="34" charset="0"/>
              </a:rPr>
              <a:t>по Проект </a:t>
            </a:r>
            <a:r>
              <a:rPr lang="en-US" sz="2200" dirty="0" smtClean="0">
                <a:solidFill>
                  <a:srgbClr val="003300"/>
                </a:solidFill>
                <a:latin typeface="Trebuchet MS" pitchFamily="34" charset="0"/>
              </a:rPr>
              <a:t>SFEDA</a:t>
            </a:r>
            <a:r>
              <a:rPr lang="en-US" altLang="en-US" sz="2200" b="1" dirty="0" smtClean="0">
                <a:solidFill>
                  <a:srgbClr val="003300"/>
                </a:solidFill>
                <a:latin typeface="Trebuchet MS" pitchFamily="34" charset="0"/>
              </a:rPr>
              <a:t>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0017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bg-BG" sz="20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Биологично разнообразие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bg-BG" sz="1600" dirty="0" smtClean="0">
                <a:solidFill>
                  <a:srgbClr val="003300"/>
                </a:solidFill>
                <a:latin typeface="Trebuchet MS" pitchFamily="34" charset="0"/>
              </a:rPr>
              <a:t>С реализиране на дейностите по проект SFEDA следва да се опази и съхрани ценно екологично богатство представляващо разнообразие от растителни и животински видове на територията на ПП „Русенски Лом“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bg-BG" sz="20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Туризъм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ru-RU" sz="1600" dirty="0" smtClean="0">
                <a:solidFill>
                  <a:srgbClr val="003300"/>
                </a:solidFill>
                <a:latin typeface="Trebuchet MS" pitchFamily="34" charset="0"/>
              </a:rPr>
              <a:t>Подобряване на възможностите за туризъм, чрез осигуряване на безопасни и превантивни условия срещу пожари.</a:t>
            </a:r>
            <a:endParaRPr lang="en-US" sz="1600" dirty="0" smtClean="0">
              <a:solidFill>
                <a:srgbClr val="003300"/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bg-BG" sz="2000" dirty="0" smtClean="0">
                <a:solidFill>
                  <a:schemeClr val="accent1">
                    <a:lumMod val="50000"/>
                  </a:schemeClr>
                </a:solidFill>
                <a:latin typeface="Trebuchet MS" pitchFamily="34" charset="0"/>
              </a:rPr>
              <a:t>Ландшафт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bg-BG" sz="1600" dirty="0" smtClean="0">
                <a:solidFill>
                  <a:srgbClr val="003300"/>
                </a:solidFill>
                <a:latin typeface="Trebuchet MS" pitchFamily="34" charset="0"/>
              </a:rPr>
              <a:t>Запазване естествените характеристики на ландшафта, чрез превантивно опазване от неблагоприятни въздействия.</a:t>
            </a:r>
            <a:endParaRPr lang="en-US" altLang="en-US" sz="1600" b="1" dirty="0" smtClean="0">
              <a:solidFill>
                <a:srgbClr val="003300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0" y="14286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СФЕДА-  РП 3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-24"/>
            <a:ext cx="9067800" cy="1143000"/>
          </a:xfrm>
        </p:spPr>
        <p:txBody>
          <a:bodyPr>
            <a:normAutofit/>
          </a:bodyPr>
          <a:lstStyle/>
          <a:p>
            <a:r>
              <a:rPr lang="bg-BG" sz="3000" b="1" dirty="0" smtClean="0">
                <a:solidFill>
                  <a:schemeClr val="tx2">
                    <a:lumMod val="75000"/>
                  </a:schemeClr>
                </a:solidFill>
                <a:latin typeface="Trebuchet MS" pitchFamily="34" charset="0"/>
              </a:rPr>
              <a:t>Проект</a:t>
            </a:r>
            <a:endParaRPr lang="en-US" sz="3000" b="1" dirty="0">
              <a:solidFill>
                <a:schemeClr val="tx2">
                  <a:lumMod val="75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00108"/>
            <a:ext cx="8229600" cy="4525963"/>
          </a:xfrm>
        </p:spPr>
        <p:txBody>
          <a:bodyPr>
            <a:normAutofit/>
          </a:bodyPr>
          <a:lstStyle/>
          <a:p>
            <a:pPr algn="ctr">
              <a:lnSpc>
                <a:spcPct val="80000"/>
              </a:lnSpc>
              <a:buNone/>
              <a:defRPr/>
            </a:pPr>
            <a:r>
              <a:rPr lang="ru-RU" altLang="en-US" sz="2200" b="1" dirty="0" smtClean="0">
                <a:solidFill>
                  <a:schemeClr val="tx2"/>
                </a:solidFill>
                <a:latin typeface="Trebuchet MS" pitchFamily="34" charset="0"/>
              </a:rPr>
              <a:t>Система за наблюдение на горите за ранно откриване и оценка на пожари в региона Балкани-Средиземно море – СФЕДА </a:t>
            </a:r>
            <a:endParaRPr lang="en-US" altLang="en-US" sz="22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ctr">
              <a:lnSpc>
                <a:spcPct val="80000"/>
              </a:lnSpc>
              <a:buNone/>
              <a:defRPr/>
            </a:pPr>
            <a:r>
              <a:rPr lang="ru-RU" altLang="en-US" sz="2200" b="1" dirty="0" smtClean="0">
                <a:solidFill>
                  <a:schemeClr val="tx2"/>
                </a:solidFill>
                <a:latin typeface="Trebuchet MS" pitchFamily="34" charset="0"/>
              </a:rPr>
              <a:t>(Forest Monitoring System for Early Fire Detection and Assessment in the Balkan-Med Area – SFEDA)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ru-RU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Код: 2263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ru-RU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Приоритетна ос: 2. Околна среда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ru-RU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Специфична цел: (6f) Насърчаване използването на иновативни технологии за подобряване на опазването на околната среда и ефективното използване на ресурсите в сектора на отпадъците, водния сектор, опазването на почвите или за намаляване на замърсяването на въздуха.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ru-RU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71414"/>
            <a:ext cx="9067800" cy="1143000"/>
          </a:xfrm>
        </p:spPr>
        <p:txBody>
          <a:bodyPr>
            <a:normAutofit/>
          </a:bodyPr>
          <a:lstStyle/>
          <a:p>
            <a:r>
              <a:rPr lang="bg-BG" sz="1800" b="1" dirty="0" smtClean="0">
                <a:latin typeface="Trebuchet MS" pitchFamily="34" charset="0"/>
              </a:rPr>
              <a:t>Стойност на проекта </a:t>
            </a:r>
            <a:r>
              <a:rPr lang="en-US" sz="1800" b="1" dirty="0" smtClean="0">
                <a:latin typeface="Trebuchet MS" pitchFamily="34" charset="0"/>
              </a:rPr>
              <a:t/>
            </a:r>
            <a:br>
              <a:rPr lang="en-US" sz="1800" b="1" dirty="0" smtClean="0">
                <a:latin typeface="Trebuchet MS" pitchFamily="34" charset="0"/>
              </a:rPr>
            </a:br>
            <a:r>
              <a:rPr lang="bg-BG" sz="1800" b="1" dirty="0" smtClean="0">
                <a:latin typeface="Trebuchet MS" pitchFamily="34" charset="0"/>
              </a:rPr>
              <a:t>по основни дейности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</p:nvPr>
        </p:nvGraphicFramePr>
        <p:xfrm>
          <a:off x="357158" y="1100357"/>
          <a:ext cx="8358246" cy="4828973"/>
        </p:xfrm>
        <a:graphic>
          <a:graphicData uri="http://schemas.openxmlformats.org/drawingml/2006/table">
            <a:tbl>
              <a:tblPr/>
              <a:tblGrid>
                <a:gridCol w="785818"/>
                <a:gridCol w="2071702"/>
                <a:gridCol w="2500330"/>
                <a:gridCol w="1357322"/>
                <a:gridCol w="1643074"/>
              </a:tblGrid>
              <a:tr h="1128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№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Бенефициент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Разходи за дейности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Стойност в евро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Обща стойност за бенефициента</a:t>
                      </a:r>
                      <a:endParaRPr lang="bg-BG" sz="160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194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PP5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ДПП "Русенски лом"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Разходи за персонал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14 785 €</a:t>
                      </a:r>
                      <a:endParaRPr lang="bg-BG" sz="160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110 826 €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915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Офис и администрация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1 249 €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589194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Командировъчни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11 389 €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894644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Външна експертиза и услуги</a:t>
                      </a:r>
                      <a:endParaRPr lang="bg-BG" sz="160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47 446 €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325456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Оборудване</a:t>
                      </a:r>
                      <a:endParaRPr lang="bg-BG" sz="160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32 957 €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650915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Инфраструктурни работи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3 000 €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760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14346" y="71414"/>
            <a:ext cx="9067800" cy="1143000"/>
          </a:xfrm>
        </p:spPr>
        <p:txBody>
          <a:bodyPr>
            <a:normAutofit/>
          </a:bodyPr>
          <a:lstStyle/>
          <a:p>
            <a:r>
              <a:rPr lang="bg-BG" sz="1800" b="1" dirty="0" smtClean="0">
                <a:latin typeface="Trebuchet MS" pitchFamily="34" charset="0"/>
              </a:rPr>
              <a:t>Стойност на проекта </a:t>
            </a:r>
            <a:r>
              <a:rPr lang="en-US" sz="1800" b="1" dirty="0" smtClean="0">
                <a:latin typeface="Trebuchet MS" pitchFamily="34" charset="0"/>
              </a:rPr>
              <a:t/>
            </a:r>
            <a:br>
              <a:rPr lang="en-US" sz="1800" b="1" dirty="0" smtClean="0">
                <a:latin typeface="Trebuchet MS" pitchFamily="34" charset="0"/>
              </a:rPr>
            </a:br>
            <a:r>
              <a:rPr lang="bg-BG" sz="1800" b="1" dirty="0" smtClean="0">
                <a:latin typeface="Trebuchet MS" pitchFamily="34" charset="0"/>
              </a:rPr>
              <a:t>по реализирани дейности</a:t>
            </a:r>
            <a:endParaRPr lang="en-US" sz="1800" dirty="0">
              <a:solidFill>
                <a:schemeClr val="tx2">
                  <a:lumMod val="60000"/>
                  <a:lumOff val="40000"/>
                </a:schemeClr>
              </a:solidFill>
              <a:latin typeface="Trebuchet MS" pitchFamily="34" charset="0"/>
            </a:endParaRPr>
          </a:p>
        </p:txBody>
      </p:sp>
      <p:graphicFrame>
        <p:nvGraphicFramePr>
          <p:cNvPr id="16" name="Content Placeholder 15"/>
          <p:cNvGraphicFramePr>
            <a:graphicFrameLocks noGrp="1"/>
          </p:cNvGraphicFramePr>
          <p:nvPr>
            <p:ph idx="1"/>
          </p:nvPr>
        </p:nvGraphicFramePr>
        <p:xfrm>
          <a:off x="357158" y="1100357"/>
          <a:ext cx="8358246" cy="4828973"/>
        </p:xfrm>
        <a:graphic>
          <a:graphicData uri="http://schemas.openxmlformats.org/drawingml/2006/table">
            <a:tbl>
              <a:tblPr/>
              <a:tblGrid>
                <a:gridCol w="785818"/>
                <a:gridCol w="2071702"/>
                <a:gridCol w="2500330"/>
                <a:gridCol w="1357322"/>
                <a:gridCol w="1643074"/>
              </a:tblGrid>
              <a:tr h="112865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№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Бенефициент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Разходи за дейности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Стойност в евро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b="1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Обща стойност за бенефициента</a:t>
                      </a:r>
                      <a:endParaRPr lang="bg-BG" sz="160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9194"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PP5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ДПП "Русенски лом"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Разходи за персонал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4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300</a:t>
                      </a:r>
                      <a:r>
                        <a:rPr lang="bg-BG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€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6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70</a:t>
                      </a:r>
                      <a:r>
                        <a:rPr lang="bg-BG" sz="1600" baseline="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 000</a:t>
                      </a:r>
                      <a:r>
                        <a:rPr lang="bg-BG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 €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50915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Офис и администрация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200 </a:t>
                      </a:r>
                      <a:r>
                        <a:rPr lang="bg-BG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€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589194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Командировъчни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1 746 </a:t>
                      </a:r>
                      <a:r>
                        <a:rPr lang="bg-BG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€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894644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Външна експертиза и услуги</a:t>
                      </a:r>
                      <a:endParaRPr lang="bg-BG" sz="160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30 000</a:t>
                      </a:r>
                      <a:r>
                        <a:rPr lang="bg-BG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€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325456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Оборудване</a:t>
                      </a:r>
                      <a:endParaRPr lang="bg-BG" sz="160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27 194</a:t>
                      </a:r>
                      <a:r>
                        <a:rPr lang="bg-BG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€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  <a:tr h="650915"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Инфраструктурни работи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bg-BG" sz="1600" dirty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3 </a:t>
                      </a:r>
                      <a:r>
                        <a:rPr lang="en-US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822 </a:t>
                      </a:r>
                      <a:r>
                        <a:rPr lang="bg-BG" sz="1600" dirty="0" smtClean="0">
                          <a:solidFill>
                            <a:srgbClr val="000000"/>
                          </a:solidFill>
                          <a:latin typeface="Trebuchet MS" pitchFamily="34" charset="0"/>
                          <a:ea typeface="Times New Roman"/>
                          <a:cs typeface="Times New Roman"/>
                        </a:rPr>
                        <a:t>€</a:t>
                      </a:r>
                      <a:endParaRPr lang="bg-BG" sz="1600" dirty="0">
                        <a:latin typeface="Trebuchet MS" pitchFamily="34" charset="0"/>
                        <a:ea typeface="Calibri"/>
                        <a:cs typeface="Times New Roman"/>
                      </a:endParaRPr>
                    </a:p>
                  </a:txBody>
                  <a:tcPr marL="62074" marR="62074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bg-BG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76079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457200"/>
            <a:ext cx="9067800" cy="1143000"/>
          </a:xfrm>
        </p:spPr>
        <p:txBody>
          <a:bodyPr>
            <a:normAutofit/>
          </a:bodyPr>
          <a:lstStyle/>
          <a:p>
            <a:r>
              <a:rPr lang="bg-BG" altLang="en-US" sz="2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СФЕДА- РП 5</a:t>
            </a:r>
            <a:endParaRPr lang="en-US" sz="2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524000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r>
              <a:rPr lang="en-US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bg-BG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Дейност </a:t>
            </a:r>
            <a:r>
              <a:rPr lang="en-US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5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Комплект оптична и термична камера, слънчеви панели и акумулатори за независимо захранване; метална конструкция; безжичен комплект и антена за връзка с центъра на ДПП »Русенски Лом»</a:t>
            </a: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bg-BG" altLang="en-US" sz="1800" b="1" dirty="0" smtClean="0">
                <a:solidFill>
                  <a:schemeClr val="tx2"/>
                </a:solidFill>
                <a:latin typeface="Trebuchet MS" pitchFamily="34" charset="0"/>
              </a:rPr>
              <a:t>Договорена по обществена поръчка </a:t>
            </a:r>
            <a:r>
              <a:rPr lang="en-US" altLang="en-US" sz="1800" b="1" dirty="0" smtClean="0">
                <a:solidFill>
                  <a:schemeClr val="tx2"/>
                </a:solidFill>
                <a:latin typeface="Trebuchet MS" pitchFamily="34" charset="0"/>
              </a:rPr>
              <a:t>(3</a:t>
            </a:r>
            <a:r>
              <a:rPr lang="bg-BG" altLang="en-US" sz="1800" b="1" dirty="0" smtClean="0">
                <a:solidFill>
                  <a:schemeClr val="tx2"/>
                </a:solidFill>
                <a:latin typeface="Trebuchet MS" pitchFamily="34" charset="0"/>
              </a:rPr>
              <a:t> получени</a:t>
            </a:r>
            <a:r>
              <a:rPr lang="en-US" altLang="en-US" sz="1800" b="1" dirty="0" smtClean="0">
                <a:solidFill>
                  <a:schemeClr val="tx2"/>
                </a:solidFill>
                <a:latin typeface="Trebuchet MS" pitchFamily="34" charset="0"/>
              </a:rPr>
              <a:t> </a:t>
            </a:r>
            <a:r>
              <a:rPr lang="bg-BG" altLang="en-US" sz="1800" b="1" dirty="0" smtClean="0">
                <a:solidFill>
                  <a:schemeClr val="tx2"/>
                </a:solidFill>
                <a:latin typeface="Trebuchet MS" pitchFamily="34" charset="0"/>
              </a:rPr>
              <a:t>оферти</a:t>
            </a:r>
            <a:r>
              <a:rPr lang="en-US" altLang="en-US" sz="1800" b="1" dirty="0" smtClean="0">
                <a:solidFill>
                  <a:schemeClr val="tx2"/>
                </a:solidFill>
                <a:latin typeface="Trebuchet MS" pitchFamily="34" charset="0"/>
              </a:rPr>
              <a:t>)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bg-BG" altLang="en-US" sz="1800" b="1" dirty="0" smtClean="0">
                <a:solidFill>
                  <a:schemeClr val="tx2"/>
                </a:solidFill>
                <a:latin typeface="Trebuchet MS" pitchFamily="34" charset="0"/>
              </a:rPr>
              <a:t>Най-ниско ценово предложение </a:t>
            </a:r>
          </a:p>
          <a:p>
            <a:pPr lvl="1" algn="just">
              <a:buNone/>
              <a:defRPr/>
            </a:pPr>
            <a:r>
              <a:rPr lang="bg-BG" altLang="en-US" sz="1800" b="1" dirty="0" smtClean="0">
                <a:solidFill>
                  <a:schemeClr val="tx2"/>
                </a:solidFill>
                <a:latin typeface="Trebuchet MS" pitchFamily="34" charset="0"/>
              </a:rPr>
              <a:t>спрямо техническото предложение  </a:t>
            </a:r>
            <a:r>
              <a:rPr lang="en-US" altLang="en-US" sz="1800" b="1" dirty="0" smtClean="0">
                <a:solidFill>
                  <a:schemeClr val="tx2"/>
                </a:solidFill>
                <a:latin typeface="Trebuchet MS" pitchFamily="34" charset="0"/>
              </a:rPr>
              <a:t>(27 194 € </a:t>
            </a:r>
            <a:r>
              <a:rPr lang="bg-BG" altLang="en-US" sz="1800" b="1" dirty="0" smtClean="0">
                <a:solidFill>
                  <a:schemeClr val="tx2"/>
                </a:solidFill>
                <a:latin typeface="Trebuchet MS" pitchFamily="34" charset="0"/>
              </a:rPr>
              <a:t>с ДДС</a:t>
            </a:r>
            <a:r>
              <a:rPr lang="en-US" altLang="en-US" sz="1800" b="1" dirty="0" smtClean="0">
                <a:solidFill>
                  <a:schemeClr val="tx2"/>
                </a:solidFill>
                <a:latin typeface="Trebuchet MS" pitchFamily="34" charset="0"/>
              </a:rPr>
              <a:t>)</a:t>
            </a:r>
          </a:p>
          <a:p>
            <a:pPr lvl="1" algn="just">
              <a:buFont typeface="Wingdings" pitchFamily="2" charset="2"/>
              <a:buChar char="Ø"/>
              <a:defRPr/>
            </a:pPr>
            <a:r>
              <a:rPr lang="bg-BG" altLang="en-US" sz="18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Дог. №</a:t>
            </a:r>
            <a:r>
              <a:rPr lang="en-US" altLang="en-US" sz="18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49/SFEDA10/03.08.2018</a:t>
            </a:r>
            <a:r>
              <a:rPr lang="bg-BG" altLang="en-US" sz="18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 с ГЕЙТ.БГ ЕООД</a:t>
            </a:r>
            <a:endParaRPr lang="en-US" altLang="en-US" sz="18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en-US" sz="1800" dirty="0">
                <a:latin typeface="Trebuchet MS" pitchFamily="34" charset="0"/>
              </a:rPr>
              <a:t>HIKVISION </a:t>
            </a:r>
            <a:r>
              <a:rPr lang="en-US" sz="1800" dirty="0" smtClean="0">
                <a:latin typeface="Trebuchet MS" pitchFamily="34" charset="0"/>
              </a:rPr>
              <a:t>DS-2TD6266-100C2L</a:t>
            </a:r>
            <a:endParaRPr lang="en-US" altLang="en-US" sz="18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Камерата е доставена на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 </a:t>
            </a: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0</a:t>
            </a:r>
            <a:r>
              <a:rPr lang="en-US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6.08.2018 </a:t>
            </a:r>
            <a:endParaRPr lang="en-US" altLang="en-US" sz="2000" b="1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en-US" altLang="en-US" sz="2000" b="1" dirty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endParaRPr lang="en-US" altLang="en-US" sz="16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marL="457200" lvl="1" indent="0" algn="just">
              <a:buNone/>
              <a:defRPr/>
            </a:pPr>
            <a:endParaRPr lang="en-US" altLang="en-US" sz="1600" b="1" dirty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895600" y="186379"/>
            <a:ext cx="29718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rgbClr val="002395"/>
                </a:solidFill>
                <a:latin typeface="Cambria" panose="02040503050406030204" pitchFamily="18" charset="0"/>
              </a:rPr>
              <a:t>Directorate of Nature Park Rusenski Lom</a:t>
            </a:r>
            <a:endParaRPr lang="bg-BG" sz="1200" dirty="0">
              <a:solidFill>
                <a:srgbClr val="002395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5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72747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Deliverable 5.5.1</a:t>
            </a:r>
          </a:p>
          <a:p>
            <a:pPr marL="0" indent="0" algn="just">
              <a:lnSpc>
                <a:spcPct val="80000"/>
              </a:lnSpc>
              <a:buNone/>
              <a:defRPr/>
            </a:pPr>
            <a:endParaRPr lang="en-US" altLang="en-US" sz="2000" b="1" dirty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en-US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Pictures</a:t>
            </a:r>
            <a:r>
              <a:rPr lang="en-US" altLang="en-US" sz="2000" b="1" dirty="0">
                <a:solidFill>
                  <a:schemeClr val="tx2"/>
                </a:solidFill>
                <a:latin typeface="Trebuchet MS" pitchFamily="34" charset="0"/>
              </a:rPr>
              <a:t>																							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ooter Placeholder 9"/>
          <p:cNvSpPr txBox="1">
            <a:spLocks/>
          </p:cNvSpPr>
          <p:nvPr/>
        </p:nvSpPr>
        <p:spPr>
          <a:xfrm>
            <a:off x="60960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5" name="Картина 17" descr="da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Картина 22" descr="emblema dnp 50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218" y="977533"/>
            <a:ext cx="4356790" cy="5809053"/>
          </a:xfrm>
          <a:prstGeom prst="rect">
            <a:avLst/>
          </a:prstGeom>
          <a:effectLst>
            <a:softEdge rad="1524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987444"/>
            <a:ext cx="3867150" cy="5156200"/>
          </a:xfrm>
          <a:prstGeom prst="rect">
            <a:avLst/>
          </a:prstGeom>
          <a:effectLst>
            <a:softEdge rad="152400"/>
          </a:effectLst>
        </p:spPr>
      </p:pic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0" y="285728"/>
            <a:ext cx="9067800" cy="1143000"/>
          </a:xfrm>
        </p:spPr>
        <p:txBody>
          <a:bodyPr>
            <a:normAutofit/>
          </a:bodyPr>
          <a:lstStyle/>
          <a:p>
            <a:r>
              <a:rPr lang="bg-BG" altLang="en-US" sz="30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СФЕДА- РП 5</a:t>
            </a: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35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bg-BG" sz="2000" dirty="0" smtClean="0">
                <a:solidFill>
                  <a:srgbClr val="0070C0"/>
                </a:solidFill>
                <a:latin typeface="Trebuchet MS" pitchFamily="34" charset="0"/>
              </a:rPr>
              <a:t>Комбинирана термооптична камера </a:t>
            </a:r>
            <a:r>
              <a:rPr lang="en-US" sz="2000" dirty="0" smtClean="0">
                <a:solidFill>
                  <a:srgbClr val="0070C0"/>
                </a:solidFill>
                <a:latin typeface="Trebuchet MS" pitchFamily="34" charset="0"/>
              </a:rPr>
              <a:t>HIKVISION DS-2TD6266-100C2L</a:t>
            </a:r>
          </a:p>
          <a:p>
            <a:pPr lvl="1">
              <a:buFont typeface="Arial" pitchFamily="34" charset="0"/>
              <a:buChar char="•"/>
            </a:pPr>
            <a:r>
              <a:rPr lang="bg-BG" sz="1900" dirty="0" smtClean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</a:rPr>
              <a:t>TCP/IP камера</a:t>
            </a:r>
          </a:p>
          <a:p>
            <a:pPr lvl="1">
              <a:buFont typeface="Arial" pitchFamily="34" charset="0"/>
              <a:buChar char="•"/>
            </a:pPr>
            <a:r>
              <a:rPr lang="bg-BG" sz="1900" dirty="0" smtClean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</a:rPr>
              <a:t>PTZ управление</a:t>
            </a:r>
          </a:p>
          <a:p>
            <a:pPr lvl="1">
              <a:buFont typeface="Arial" pitchFamily="34" charset="0"/>
              <a:buChar char="•"/>
            </a:pPr>
            <a:r>
              <a:rPr lang="bg-BG" sz="1900" dirty="0" smtClean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</a:rPr>
              <a:t>Резолюция в термален режим 640/512</a:t>
            </a:r>
          </a:p>
          <a:p>
            <a:pPr lvl="1">
              <a:buFont typeface="Arial" pitchFamily="34" charset="0"/>
              <a:buChar char="•"/>
            </a:pPr>
            <a:r>
              <a:rPr lang="bg-BG" sz="1900" dirty="0" smtClean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</a:rPr>
              <a:t>Резолюция във видео режим 1080(FULL HD 2MP)</a:t>
            </a:r>
          </a:p>
          <a:p>
            <a:pPr lvl="1">
              <a:buFont typeface="Arial" pitchFamily="34" charset="0"/>
              <a:buChar char="•"/>
            </a:pPr>
            <a:r>
              <a:rPr lang="bg-BG" sz="1900" dirty="0" smtClean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</a:rPr>
              <a:t>100 mm термаленобектив</a:t>
            </a:r>
          </a:p>
          <a:p>
            <a:pPr lvl="1">
              <a:buFont typeface="Arial" pitchFamily="34" charset="0"/>
              <a:buChar char="•"/>
            </a:pPr>
            <a:r>
              <a:rPr lang="bg-BG" sz="1900" dirty="0" smtClean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</a:rPr>
              <a:t>49Х оптичноувеличение</a:t>
            </a:r>
          </a:p>
          <a:p>
            <a:pPr lvl="1">
              <a:buFont typeface="Arial" pitchFamily="34" charset="0"/>
              <a:buChar char="•"/>
            </a:pPr>
            <a:r>
              <a:rPr lang="bg-BG" sz="1900" dirty="0" smtClean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</a:rPr>
              <a:t>IR- нощнонаблюдениедо 500 метра</a:t>
            </a:r>
          </a:p>
          <a:p>
            <a:pPr lvl="1">
              <a:buFont typeface="Arial" pitchFamily="34" charset="0"/>
              <a:buChar char="•"/>
            </a:pPr>
            <a:r>
              <a:rPr lang="bg-BG" sz="1900" dirty="0" smtClean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</a:rPr>
              <a:t>Предназначеназавъншенмонтаж, влагозащитна, IP66</a:t>
            </a:r>
          </a:p>
          <a:p>
            <a:pPr lvl="1">
              <a:buFont typeface="Arial" pitchFamily="34" charset="0"/>
              <a:buChar char="•"/>
            </a:pPr>
            <a:r>
              <a:rPr lang="bg-BG" sz="1900" dirty="0" smtClean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</a:rPr>
              <a:t>Наблюдение и управление в реалновремепрез WEB-IE, Chrome</a:t>
            </a:r>
          </a:p>
          <a:p>
            <a:pPr lvl="1">
              <a:buFont typeface="Arial" pitchFamily="34" charset="0"/>
              <a:buChar char="•"/>
            </a:pPr>
            <a:r>
              <a:rPr lang="bg-BG" sz="1900" dirty="0" smtClean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</a:rPr>
              <a:t>24 месечнагаранцияотпроизводителя/ вносителя</a:t>
            </a:r>
          </a:p>
          <a:p>
            <a:pPr lvl="1">
              <a:buFont typeface="Arial" pitchFamily="34" charset="0"/>
              <a:buChar char="•"/>
            </a:pPr>
            <a:r>
              <a:rPr lang="bg-BG" sz="1900" dirty="0" smtClean="0">
                <a:solidFill>
                  <a:schemeClr val="bg2">
                    <a:lumMod val="10000"/>
                  </a:schemeClr>
                </a:solidFill>
                <a:latin typeface="Trebuchet MS" pitchFamily="34" charset="0"/>
              </a:rPr>
              <a:t>Консумация – макс 120W</a:t>
            </a:r>
          </a:p>
          <a:p>
            <a:pPr algn="just"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itle 1"/>
          <p:cNvSpPr txBox="1">
            <a:spLocks/>
          </p:cNvSpPr>
          <p:nvPr/>
        </p:nvSpPr>
        <p:spPr>
          <a:xfrm>
            <a:off x="-5000692" y="-1143000"/>
            <a:ext cx="9067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>
          <a:xfrm>
            <a:off x="1643042" y="142876"/>
            <a:ext cx="5214974" cy="1071546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bg-BG" altLang="en-US" sz="2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СФЕДА- РП 5</a:t>
            </a:r>
            <a:endParaRPr lang="en-US" sz="2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5" descr="DS-2TD6266-100C2L-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2910" y="1508372"/>
            <a:ext cx="7362257" cy="463527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643042" y="5072074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/>
              <a:t>Тегло </a:t>
            </a:r>
            <a:r>
              <a:rPr lang="en-US" dirty="0" smtClean="0"/>
              <a:t>19kg</a:t>
            </a:r>
            <a:endParaRPr lang="bg-BG" dirty="0"/>
          </a:p>
        </p:txBody>
      </p:sp>
      <p:sp>
        <p:nvSpPr>
          <p:cNvPr id="19" name="Title 17"/>
          <p:cNvSpPr txBox="1">
            <a:spLocks/>
          </p:cNvSpPr>
          <p:nvPr/>
        </p:nvSpPr>
        <p:spPr>
          <a:xfrm>
            <a:off x="1643042" y="142876"/>
            <a:ext cx="5214974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СФЕДА- РП 5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2910" y="1071546"/>
            <a:ext cx="7358114" cy="857256"/>
          </a:xfrm>
          <a:solidFill>
            <a:schemeClr val="bg1"/>
          </a:solidFill>
        </p:spPr>
        <p:txBody>
          <a:bodyPr>
            <a:normAutofit/>
          </a:bodyPr>
          <a:lstStyle/>
          <a:p>
            <a:pPr>
              <a:defRPr/>
            </a:pPr>
            <a:r>
              <a:rPr lang="bg-BG" sz="2500" dirty="0" smtClean="0">
                <a:latin typeface="Trebuchet MS" pitchFamily="34" charset="0"/>
              </a:rPr>
              <a:t>Комбинирана термооптична </a:t>
            </a:r>
            <a:r>
              <a:rPr lang="en-US" sz="2500" dirty="0" smtClean="0">
                <a:latin typeface="Trebuchet MS" pitchFamily="34" charset="0"/>
              </a:rPr>
              <a:t/>
            </a:r>
            <a:br>
              <a:rPr lang="en-US" sz="2500" dirty="0" smtClean="0">
                <a:latin typeface="Trebuchet MS" pitchFamily="34" charset="0"/>
              </a:rPr>
            </a:br>
            <a:r>
              <a:rPr lang="bg-BG" sz="2500" dirty="0" smtClean="0">
                <a:latin typeface="Trebuchet MS" pitchFamily="34" charset="0"/>
              </a:rPr>
              <a:t>камера </a:t>
            </a:r>
            <a:r>
              <a:rPr lang="en-US" sz="2500" dirty="0" smtClean="0">
                <a:latin typeface="Trebuchet MS" pitchFamily="34" charset="0"/>
              </a:rPr>
              <a:t>HIKVISION DS-2TD6266-100C2L</a:t>
            </a:r>
            <a:endParaRPr lang="en-US" sz="2500" dirty="0" smtClean="0"/>
          </a:p>
        </p:txBody>
      </p:sp>
    </p:spTree>
    <p:extLst>
      <p:ext uri="{BB962C8B-B14F-4D97-AF65-F5344CB8AC3E}">
        <p14:creationId xmlns:p14="http://schemas.microsoft.com/office/powerpoint/2010/main" val="37874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 descr="optical cam wide range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00034" y="1357298"/>
            <a:ext cx="8072494" cy="4763900"/>
          </a:xfrm>
          <a:prstGeom prst="rect">
            <a:avLst/>
          </a:prstGeom>
        </p:spPr>
      </p:pic>
      <p:sp>
        <p:nvSpPr>
          <p:cNvPr id="18" name="Title 17"/>
          <p:cNvSpPr txBox="1">
            <a:spLocks/>
          </p:cNvSpPr>
          <p:nvPr/>
        </p:nvSpPr>
        <p:spPr>
          <a:xfrm>
            <a:off x="1643042" y="142876"/>
            <a:ext cx="5214974" cy="10715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en-US" sz="25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60000"/>
                    <a:lumOff val="40000"/>
                  </a:schemeClr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СФЕДА- РП 5</a:t>
            </a:r>
            <a:endParaRPr kumimoji="0" lang="en-US" sz="25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66644" y="857240"/>
            <a:ext cx="9067800" cy="11430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bg-BG" sz="2500" dirty="0" smtClean="0">
                <a:latin typeface="Trebuchet MS" pitchFamily="34" charset="0"/>
              </a:rPr>
              <a:t>Комбинирана термооптична </a:t>
            </a:r>
            <a:r>
              <a:rPr lang="en-US" sz="2500" dirty="0" smtClean="0">
                <a:latin typeface="Trebuchet MS" pitchFamily="34" charset="0"/>
              </a:rPr>
              <a:t/>
            </a:r>
            <a:br>
              <a:rPr lang="en-US" sz="2500" dirty="0" smtClean="0">
                <a:latin typeface="Trebuchet MS" pitchFamily="34" charset="0"/>
              </a:rPr>
            </a:br>
            <a:r>
              <a:rPr lang="bg-BG" sz="2500" dirty="0" smtClean="0">
                <a:latin typeface="Trebuchet MS" pitchFamily="34" charset="0"/>
              </a:rPr>
              <a:t>камера </a:t>
            </a:r>
            <a:r>
              <a:rPr lang="en-US" sz="2500" dirty="0" smtClean="0">
                <a:latin typeface="Trebuchet MS" pitchFamily="34" charset="0"/>
              </a:rPr>
              <a:t>HIKVISION DS-2TD6266-100C2L</a:t>
            </a:r>
            <a:endParaRPr lang="en-US" sz="2500" dirty="0" smtClean="0"/>
          </a:p>
        </p:txBody>
      </p:sp>
    </p:spTree>
    <p:extLst>
      <p:ext uri="{BB962C8B-B14F-4D97-AF65-F5344CB8AC3E}">
        <p14:creationId xmlns:p14="http://schemas.microsoft.com/office/powerpoint/2010/main" val="37874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571488"/>
            <a:ext cx="90678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bg-BG" altLang="en-US" sz="28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СФЕДА- РП 5</a:t>
            </a:r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/>
            </a:r>
            <a:b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</a:b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bg-BG" sz="2000" b="1" dirty="0" smtClean="0">
                <a:latin typeface="Trebuchet MS" pitchFamily="34" charset="0"/>
              </a:rPr>
              <a:t>С</a:t>
            </a:r>
            <a:r>
              <a:rPr lang="bg-BG" sz="2000" dirty="0" smtClean="0">
                <a:latin typeface="Trebuchet MS" pitchFamily="34" charset="0"/>
              </a:rPr>
              <a:t>връх чувствителна термовизионна камера осъществяваща термално сканиране на зададената зона (отдалечен контрол) и определяне на точката с най-висока температура на база актуална термоснимка с диапазон на измерване от 0 до 1200°C,</a:t>
            </a:r>
            <a:r>
              <a:rPr lang="en-US" sz="2000" dirty="0" smtClean="0">
                <a:latin typeface="Trebuchet MS" pitchFamily="34" charset="0"/>
              </a:rPr>
              <a:t> </a:t>
            </a:r>
            <a:r>
              <a:rPr lang="bg-BG" sz="2000" dirty="0" smtClean="0">
                <a:latin typeface="Trebuchet MS" pitchFamily="34" charset="0"/>
              </a:rPr>
              <a:t>разстояние на ефективно наблюдение минимум 10 километра, защита от прах, влага, замърсяване и мълниезащита или еквивалентно изпълнение. Ефективна работоспособност в температурен диапазон от -</a:t>
            </a:r>
            <a:r>
              <a:rPr lang="en-US" sz="2000" dirty="0" smtClean="0">
                <a:latin typeface="Trebuchet MS" pitchFamily="34" charset="0"/>
              </a:rPr>
              <a:t>40</a:t>
            </a:r>
            <a:r>
              <a:rPr lang="bg-BG" sz="2000" dirty="0" smtClean="0">
                <a:latin typeface="Trebuchet MS" pitchFamily="34" charset="0"/>
              </a:rPr>
              <a:t> до +</a:t>
            </a:r>
            <a:r>
              <a:rPr lang="en-US" sz="2000" dirty="0" smtClean="0">
                <a:latin typeface="Trebuchet MS" pitchFamily="34" charset="0"/>
              </a:rPr>
              <a:t>6</a:t>
            </a:r>
            <a:r>
              <a:rPr lang="bg-BG" sz="2000" dirty="0" smtClean="0">
                <a:latin typeface="Trebuchet MS" pitchFamily="34" charset="0"/>
              </a:rPr>
              <a:t>0°С.</a:t>
            </a:r>
          </a:p>
          <a:p>
            <a:pPr algn="just">
              <a:buFont typeface="Wingdings" pitchFamily="2" charset="2"/>
              <a:buChar char="Ø"/>
              <a:defRPr/>
            </a:pPr>
            <a:endParaRPr lang="en-US" sz="2000" dirty="0" smtClean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7222" y="285736"/>
            <a:ext cx="9067800" cy="1143000"/>
          </a:xfrm>
        </p:spPr>
        <p:txBody>
          <a:bodyPr>
            <a:normAutofit/>
          </a:bodyPr>
          <a:lstStyle/>
          <a:p>
            <a:pPr lvl="0">
              <a:defRPr/>
            </a:pPr>
            <a:r>
              <a:rPr lang="bg-BG" altLang="en-US" sz="2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СФЕДА- РП 5</a:t>
            </a:r>
            <a:endParaRPr lang="en-US" sz="2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472" y="1428736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Мрежово записващоустройство HIKVISION NVR DS- 7604NI-K1</a:t>
            </a:r>
            <a:endParaRPr lang="bg-BG" sz="2000" b="1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lvl="1"/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TCP/IP4  канален  NVR</a:t>
            </a:r>
            <a:endParaRPr lang="bg-BG" sz="2000" b="1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lvl="1"/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Запис от термо, видео и охранителнакамера</a:t>
            </a:r>
            <a:endParaRPr lang="bg-BG" sz="2000" b="1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lvl="1"/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Поддръжка 4 канала х 1080р</a:t>
            </a:r>
            <a:endParaRPr lang="bg-BG" sz="2000" b="1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lvl="1"/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10/100 Mbps Ethernet, 80  mbpsbanwidth, 2 x  USB </a:t>
            </a:r>
            <a:endParaRPr lang="bg-BG" sz="2000" b="1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lvl="1"/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Наблюдениепрезреалновремепрез  Ethernet(WEB) HDI VGA</a:t>
            </a:r>
            <a:endParaRPr lang="bg-BG" sz="2000" b="1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lvl="1"/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Вграден 2 ТБ SATA3 HDDзазаписнасъбитияпоне 30 дни</a:t>
            </a:r>
            <a:endParaRPr lang="bg-BG" sz="2000" b="1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lvl="1"/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24 месечнагаранцияотпроизводителя/вносителя</a:t>
            </a:r>
            <a:endParaRPr lang="bg-BG" sz="2000" b="1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pPr lvl="1"/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Консумация – макс. 10 W</a:t>
            </a:r>
            <a:endParaRPr lang="bg-BG" sz="2000" b="1" dirty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57222" y="214290"/>
            <a:ext cx="9067800" cy="1143000"/>
          </a:xfrm>
        </p:spPr>
        <p:txBody>
          <a:bodyPr>
            <a:normAutofit/>
          </a:bodyPr>
          <a:lstStyle/>
          <a:p>
            <a:r>
              <a:rPr lang="bg-BG" altLang="en-US" sz="2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СФЕДА- РП 5</a:t>
            </a:r>
            <a:endParaRPr lang="en-US" sz="2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03301"/>
            <a:ext cx="8229600" cy="4525963"/>
          </a:xfrm>
        </p:spPr>
        <p:txBody>
          <a:bodyPr>
            <a:normAutofit lnSpcReduction="10000"/>
          </a:bodyPr>
          <a:lstStyle/>
          <a:p>
            <a:pPr marL="0" indent="0" algn="just"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Охранителнакамера HIKVISION DS-2CD1121-I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Комплект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мрежови WIFI устройства с антени :Мicro Tik5XT SQ 5AC за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реализация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на TCP/IP свързанос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тмежду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Центъра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на ПП „Русенски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 </a:t>
            </a:r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Лом” и мястото на инсталация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endParaRPr lang="bg-BG" sz="2000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Автономна система за захранване и активно оборудване посредством соларни (фотоволтаични) панели ( </a:t>
            </a:r>
            <a:r>
              <a:rPr lang="ru-RU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4х 280 Wp поликристални и фотоволтаични панели</a:t>
            </a:r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) и акумулатори (4 х 150 Ah/12V тягови акумулатори)</a:t>
            </a:r>
            <a:endParaRPr lang="en-US" sz="2000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endParaRPr lang="bg-BG" sz="2000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r>
              <a:rPr lang="bg-BG" sz="2000" dirty="0" smtClean="0">
                <a:solidFill>
                  <a:schemeClr val="accent1">
                    <a:lumMod val="75000"/>
                  </a:schemeClr>
                </a:solidFill>
                <a:latin typeface="Trebuchet MS" pitchFamily="34" charset="0"/>
              </a:rPr>
              <a:t>Системазанаблюдение, измерване и запис на напрежение на акумулаторите и температурата на околната среда и инсталационната кутия</a:t>
            </a:r>
            <a:endParaRPr lang="bg-BG" sz="2000" b="1" dirty="0" smtClean="0">
              <a:solidFill>
                <a:schemeClr val="accent1">
                  <a:lumMod val="75000"/>
                </a:schemeClr>
              </a:solidFill>
              <a:latin typeface="Trebuchet MS" pitchFamily="34" charset="0"/>
            </a:endParaRPr>
          </a:p>
          <a:p>
            <a:endParaRPr lang="bg-BG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7476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457200"/>
            <a:ext cx="9067800" cy="1143000"/>
          </a:xfrm>
        </p:spPr>
        <p:txBody>
          <a:bodyPr>
            <a:normAutofit/>
          </a:bodyPr>
          <a:lstStyle/>
          <a:p>
            <a:r>
              <a:rPr lang="bg-BG" altLang="en-US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СФЕДА </a:t>
            </a:r>
            <a:r>
              <a:rPr lang="en-US" altLang="en-US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/</a:t>
            </a:r>
            <a:r>
              <a:rPr lang="bg-BG" altLang="en-US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 </a:t>
            </a:r>
            <a:r>
              <a:rPr lang="en-US" altLang="en-US" sz="35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SFEDA</a:t>
            </a:r>
            <a:endParaRPr lang="en-US" sz="35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  <a:defRPr/>
            </a:pPr>
            <a:r>
              <a:rPr lang="ru-RU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ОДОБРЕН БЮДЖЕТ: 1 412 091,56 € </a:t>
            </a:r>
          </a:p>
          <a:p>
            <a:pPr>
              <a:buFont typeface="Wingdings" pitchFamily="2" charset="2"/>
              <a:buChar char="Ø"/>
              <a:defRPr/>
            </a:pPr>
            <a:endParaRPr lang="ru-RU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lvl="1">
              <a:buFont typeface="Wingdings" pitchFamily="2" charset="2"/>
              <a:buChar char="Ø"/>
              <a:defRPr/>
            </a:pPr>
            <a:r>
              <a:rPr lang="ru-RU" altLang="en-US" sz="1600" b="1" dirty="0" smtClean="0">
                <a:solidFill>
                  <a:schemeClr val="tx2"/>
                </a:solidFill>
                <a:latin typeface="Trebuchet MS" pitchFamily="34" charset="0"/>
              </a:rPr>
              <a:t>110 825,56 € за ДПП «Русенски Лом»</a:t>
            </a:r>
          </a:p>
          <a:p>
            <a:pPr lvl="1">
              <a:buFont typeface="Wingdings" pitchFamily="2" charset="2"/>
              <a:buChar char="Ø"/>
              <a:defRPr/>
            </a:pPr>
            <a:r>
              <a:rPr lang="ru-RU" altLang="en-US" sz="1600" b="1" dirty="0" smtClean="0">
                <a:solidFill>
                  <a:schemeClr val="tx2"/>
                </a:solidFill>
                <a:latin typeface="Trebuchet MS" pitchFamily="34" charset="0"/>
              </a:rPr>
              <a:t>273 583,50 € за РУ «Ангел Кънчев» </a:t>
            </a:r>
          </a:p>
          <a:p>
            <a:pPr algn="just">
              <a:buFont typeface="Wingdings" pitchFamily="2" charset="2"/>
              <a:buChar char="Ø"/>
              <a:defRPr/>
            </a:pPr>
            <a:endParaRPr lang="ru-RU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Начал</a:t>
            </a:r>
            <a:r>
              <a:rPr lang="bg-BG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на дата</a:t>
            </a:r>
            <a:r>
              <a:rPr lang="ru-RU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:    02.10.2017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  Крайна дата:     01.04.2020</a:t>
            </a:r>
            <a:endParaRPr lang="ru-RU" altLang="en-US" sz="13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None/>
              <a:defRPr/>
            </a:pPr>
            <a:r>
              <a:rPr lang="ru-RU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                                                                                     </a:t>
            </a:r>
            <a:r>
              <a:rPr lang="ru-RU" altLang="en-US" sz="1300" b="1" dirty="0" smtClean="0">
                <a:solidFill>
                  <a:schemeClr val="tx2"/>
                </a:solidFill>
                <a:latin typeface="Trebuchet MS" pitchFamily="34" charset="0"/>
              </a:rPr>
              <a:t>/ 01.07.2020</a:t>
            </a: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r>
              <a:rPr lang="ru-RU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Продължителост: </a:t>
            </a:r>
            <a:r>
              <a:rPr lang="en-US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30</a:t>
            </a:r>
            <a:r>
              <a:rPr lang="ru-RU" altLang="en-US" sz="2000" b="1" dirty="0" smtClean="0">
                <a:solidFill>
                  <a:schemeClr val="tx2"/>
                </a:solidFill>
                <a:latin typeface="Trebuchet MS" pitchFamily="34" charset="0"/>
              </a:rPr>
              <a:t> месеца                                  </a:t>
            </a:r>
            <a:r>
              <a:rPr lang="ru-RU" altLang="en-US" sz="1300" b="1" dirty="0" smtClean="0">
                <a:solidFill>
                  <a:schemeClr val="tx2"/>
                </a:solidFill>
                <a:latin typeface="Trebuchet MS" pitchFamily="34" charset="0"/>
              </a:rPr>
              <a:t>/ 3</a:t>
            </a:r>
            <a:r>
              <a:rPr lang="en-US" altLang="en-US" sz="1300" b="1" smtClean="0">
                <a:solidFill>
                  <a:schemeClr val="tx2"/>
                </a:solidFill>
                <a:latin typeface="Trebuchet MS" pitchFamily="34" charset="0"/>
              </a:rPr>
              <a:t>3</a:t>
            </a:r>
            <a:endParaRPr lang="ru-RU" altLang="en-US" sz="13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ru-RU" altLang="en-US" sz="13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00174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bg-BG" altLang="en-US" b="1" dirty="0" smtClean="0">
                <a:solidFill>
                  <a:schemeClr val="tx2"/>
                </a:solidFill>
                <a:latin typeface="Trebuchet MS" pitchFamily="34" charset="0"/>
              </a:rPr>
              <a:t>Дейност </a:t>
            </a:r>
            <a:r>
              <a:rPr lang="en-US" altLang="en-US" b="1" dirty="0" smtClean="0">
                <a:solidFill>
                  <a:schemeClr val="tx2"/>
                </a:solidFill>
                <a:latin typeface="Trebuchet MS" pitchFamily="34" charset="0"/>
              </a:rPr>
              <a:t>5</a:t>
            </a:r>
            <a:r>
              <a:rPr lang="bg-BG" altLang="en-US" b="1" dirty="0" smtClean="0">
                <a:solidFill>
                  <a:schemeClr val="tx2"/>
                </a:solidFill>
                <a:latin typeface="Trebuchet MS" pitchFamily="34" charset="0"/>
              </a:rPr>
              <a:t>. </a:t>
            </a:r>
            <a:r>
              <a:rPr lang="bg-BG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Противопожарна кула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endParaRPr lang="en-US" altLang="en-US" sz="2000" b="1" dirty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lnSpc>
                <a:spcPct val="80000"/>
              </a:lnSpc>
              <a:buNone/>
              <a:defRPr/>
            </a:pPr>
            <a:r>
              <a:rPr lang="en-US" altLang="en-US" sz="2000" b="1" dirty="0">
                <a:solidFill>
                  <a:schemeClr val="tx2"/>
                </a:solidFill>
                <a:latin typeface="Trebuchet MS" pitchFamily="34" charset="0"/>
              </a:rPr>
              <a:t>																						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895600" y="186379"/>
            <a:ext cx="2971800" cy="276999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en-US" sz="1200" dirty="0">
                <a:solidFill>
                  <a:srgbClr val="002395"/>
                </a:solidFill>
                <a:latin typeface="Cambria" panose="02040503050406030204" pitchFamily="18" charset="0"/>
              </a:rPr>
              <a:t>Directorate of Nature Park Rusenski Lom</a:t>
            </a:r>
            <a:endParaRPr lang="bg-BG" sz="1200" dirty="0">
              <a:solidFill>
                <a:srgbClr val="002395"/>
              </a:solidFill>
              <a:latin typeface="Cambria" panose="02040503050406030204" pitchFamily="18" charset="0"/>
            </a:endParaRPr>
          </a:p>
        </p:txBody>
      </p:sp>
      <p:sp>
        <p:nvSpPr>
          <p:cNvPr id="13" name="Footer Placeholder 9"/>
          <p:cNvSpPr txBox="1">
            <a:spLocks/>
          </p:cNvSpPr>
          <p:nvPr/>
        </p:nvSpPr>
        <p:spPr>
          <a:xfrm>
            <a:off x="60960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5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56" y="0"/>
            <a:ext cx="51435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8" name="Oval 7"/>
          <p:cNvSpPr/>
          <p:nvPr/>
        </p:nvSpPr>
        <p:spPr>
          <a:xfrm>
            <a:off x="1786214" y="2057400"/>
            <a:ext cx="2895600" cy="2209800"/>
          </a:xfrm>
          <a:prstGeom prst="ellipse">
            <a:avLst/>
          </a:prstGeom>
          <a:noFill/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846174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457200"/>
            <a:ext cx="9067800" cy="1143000"/>
          </a:xfrm>
        </p:spPr>
        <p:txBody>
          <a:bodyPr>
            <a:normAutofit/>
          </a:bodyPr>
          <a:lstStyle/>
          <a:p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pPr marL="0" indent="0">
              <a:lnSpc>
                <a:spcPct val="80000"/>
              </a:lnSpc>
              <a:buNone/>
              <a:defRPr/>
            </a:pPr>
            <a:r>
              <a:rPr lang="en-US" altLang="en-US" sz="2000" b="1" dirty="0">
                <a:solidFill>
                  <a:schemeClr val="tx2"/>
                </a:solidFill>
                <a:latin typeface="Trebuchet MS" pitchFamily="34" charset="0"/>
              </a:rPr>
              <a:t>																					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ooter Placeholder 9"/>
          <p:cNvSpPr txBox="1">
            <a:spLocks/>
          </p:cNvSpPr>
          <p:nvPr/>
        </p:nvSpPr>
        <p:spPr>
          <a:xfrm>
            <a:off x="6096000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5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43106" y="936114"/>
            <a:ext cx="10787105" cy="6064786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906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500050"/>
            <a:ext cx="9067800" cy="1143000"/>
          </a:xfrm>
        </p:spPr>
        <p:txBody>
          <a:bodyPr>
            <a:normAutofit/>
          </a:bodyPr>
          <a:lstStyle/>
          <a:p>
            <a:r>
              <a:rPr lang="bg-BG" altLang="en-US" sz="2600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Противопожарна система</a:t>
            </a:r>
            <a:endParaRPr lang="en-US" sz="26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18" name="Content Placeholder 17" descr="2020.02.24.jpg.jpg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500034" y="1428736"/>
            <a:ext cx="8194848" cy="4525962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5" name="Картина 17" descr="da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Картина 22" descr="emblema dnp 50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33119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457200"/>
            <a:ext cx="9067800" cy="1143000"/>
          </a:xfrm>
        </p:spPr>
        <p:txBody>
          <a:bodyPr>
            <a:normAutofit/>
          </a:bodyPr>
          <a:lstStyle/>
          <a:p>
            <a:r>
              <a:rPr lang="en-US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>SFEDA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22437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 useBgFill="1">
        <p:nvSpPr>
          <p:cNvPr id="1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6" name="Picture 15" descr="Screenshot_2020-02-24-17-45-41-597_com.mcu.iVMS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85720" y="1071546"/>
            <a:ext cx="2143118" cy="4643422"/>
          </a:xfrm>
          <a:prstGeom prst="rect">
            <a:avLst/>
          </a:prstGeom>
        </p:spPr>
      </p:pic>
      <p:pic>
        <p:nvPicPr>
          <p:cNvPr id="17" name="Picture 16" descr="Screenshot_2020-02-24-17-45-41-597_com.mcu.iVMS – Копие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00430" y="0"/>
            <a:ext cx="5643570" cy="4713732"/>
          </a:xfrm>
          <a:prstGeom prst="rect">
            <a:avLst/>
          </a:prstGeom>
        </p:spPr>
      </p:pic>
      <p:sp>
        <p:nvSpPr>
          <p:cNvPr id="18" name="Right Arrow 17"/>
          <p:cNvSpPr/>
          <p:nvPr/>
        </p:nvSpPr>
        <p:spPr>
          <a:xfrm>
            <a:off x="2714612" y="2500306"/>
            <a:ext cx="428628" cy="28575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3585837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13064" y="916528"/>
            <a:ext cx="7902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dirty="0" smtClean="0">
                <a:latin typeface="Trebuchet MS" pitchFamily="34" charset="0"/>
                <a:ea typeface="Trebuchet MS" charset="0"/>
                <a:cs typeface="Trebuchet MS" charset="0"/>
              </a:rPr>
              <a:t>РЕЗУЛТАТИ ОТ ИЗПЪЛНЕНИЕТО НА ПРОЕКТ </a:t>
            </a:r>
            <a:r>
              <a:rPr lang="en-US" b="1" dirty="0" smtClean="0">
                <a:latin typeface="Trebuchet MS" pitchFamily="34" charset="0"/>
                <a:ea typeface="Trebuchet MS" charset="0"/>
                <a:cs typeface="Trebuchet MS" charset="0"/>
              </a:rPr>
              <a:t>2263 SFEDA</a:t>
            </a:r>
          </a:p>
        </p:txBody>
      </p:sp>
      <p:sp>
        <p:nvSpPr>
          <p:cNvPr id="3" name="Rectangle 2"/>
          <p:cNvSpPr/>
          <p:nvPr/>
        </p:nvSpPr>
        <p:spPr>
          <a:xfrm>
            <a:off x="613064" y="1142984"/>
            <a:ext cx="7902286" cy="45935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Montserrat" panose="00000500000000000000" pitchFamily="2" charset="-52"/>
              </a:rPr>
              <a:t>	</a:t>
            </a:r>
            <a:endParaRPr lang="bg-BG" dirty="0" smtClean="0">
              <a:latin typeface="Montserrat" panose="00000500000000000000" pitchFamily="2" charset="-52"/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bg-BG" dirty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Х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омогенизиране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на политиките за опазване на горите в страните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от регион Балкани-Средиземно море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(регионалните власти)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Обмен на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знания и натрупания опит (академични и неакадемични партньори)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Възможност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за създаване на клъстер за сътрудничество на транснационално ниво (академични и неакадемични партньори)</a:t>
            </a:r>
            <a:endParaRPr lang="bg-BG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marL="265113" algn="just">
              <a:spcBef>
                <a:spcPts val="300"/>
              </a:spcBef>
              <a:spcAft>
                <a:spcPts val="300"/>
              </a:spcAft>
            </a:pP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	</a:t>
            </a:r>
            <a:endParaRPr lang="en-US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marL="265113" algn="just">
              <a:spcBef>
                <a:spcPts val="300"/>
              </a:spcBef>
              <a:spcAft>
                <a:spcPts val="300"/>
              </a:spcAft>
            </a:pP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Принос за постигането на индикаторите на програмата:</a:t>
            </a:r>
          </a:p>
          <a:p>
            <a:pPr marL="265113" algn="just">
              <a:spcBef>
                <a:spcPts val="300"/>
              </a:spcBef>
              <a:spcAft>
                <a:spcPts val="300"/>
              </a:spcAft>
            </a:pPr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 </a:t>
            </a:r>
          </a:p>
          <a:p>
            <a:pPr marL="608013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Съвместно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разработени и тествани стратегии / политики / планове / модели и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инструменти – </a:t>
            </a:r>
            <a:r>
              <a:rPr lang="en-US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4 </a:t>
            </a:r>
            <a:r>
              <a:rPr lang="bg-BG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броя</a:t>
            </a:r>
            <a:endParaRPr lang="ru-RU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marL="608013" indent="-342900" algn="just">
              <a:spcBef>
                <a:spcPts val="300"/>
              </a:spcBef>
              <a:spcAft>
                <a:spcPts val="300"/>
              </a:spcAft>
              <a:buFont typeface="+mj-lt"/>
              <a:buAutoNum type="arabicPeriod"/>
            </a:pP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Брой на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екологично съобразните </a:t>
            </a:r>
            <a:r>
              <a:rPr lang="ru-RU" dirty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технологии, свързани с мерките за предотвратяване и адаптиране към изменението на </a:t>
            </a:r>
            <a:r>
              <a:rPr lang="ru-RU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климата </a:t>
            </a:r>
            <a:r>
              <a:rPr lang="ru-RU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– 1 брой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Картина 17" descr="da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Картина 22" descr="emblema dnp 5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14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733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613064" y="845090"/>
            <a:ext cx="79022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bg-BG" b="1" dirty="0" smtClean="0">
                <a:latin typeface="Trebuchet MS" pitchFamily="34" charset="0"/>
                <a:ea typeface="Trebuchet MS" charset="0"/>
                <a:cs typeface="Trebuchet MS" charset="0"/>
              </a:rPr>
              <a:t>РЕЗУЛТАТИ ОТ ИЗПЪЛНЕНИЕТО НА ПРОЕКТ </a:t>
            </a:r>
            <a:r>
              <a:rPr lang="en-US" b="1" dirty="0" smtClean="0">
                <a:latin typeface="Trebuchet MS" pitchFamily="34" charset="0"/>
                <a:ea typeface="Trebuchet MS" charset="0"/>
                <a:cs typeface="Trebuchet MS" charset="0"/>
              </a:rPr>
              <a:t>2263 SFEDA</a:t>
            </a:r>
          </a:p>
        </p:txBody>
      </p:sp>
      <p:sp>
        <p:nvSpPr>
          <p:cNvPr id="3" name="Rectangle 2"/>
          <p:cNvSpPr/>
          <p:nvPr/>
        </p:nvSpPr>
        <p:spPr>
          <a:xfrm>
            <a:off x="613064" y="1002646"/>
            <a:ext cx="7902286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dirty="0" smtClean="0">
                <a:latin typeface="Montserrat" panose="00000500000000000000" pitchFamily="2" charset="-52"/>
              </a:rPr>
              <a:t>	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Реализиране на план за следена на качеството на изпълнение на проекта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Създаване на стратегия за гарантиране устойчивост на проекта и постигнатите резултати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Разработване на стратегия за информираност и публичност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Подготвяне и публикуване на повече от 30 научни статии, монографии и доклади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Създаване на интернет страница на проекта и рекламни материали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Изготвяне на анализ за особеностите на трите горски области, релефа и видовете </a:t>
            </a:r>
            <a:r>
              <a:rPr lang="bg-BG" dirty="0" err="1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хабитати</a:t>
            </a:r>
            <a:endParaRPr lang="bg-BG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Изготвяне анализ на растителността за трите области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Създаване на актуални дигитални модели за оценка риска от възникване на пожари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Изготвяне на анализ на разходите и ползите от използването на различните варианти на системата и ще се направи сравнение със съществуващите решения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Демонстрации на реализираните варианти на системата</a:t>
            </a:r>
          </a:p>
          <a:p>
            <a:pPr marL="342900" indent="-342900" algn="just">
              <a:buFont typeface="Arial" pitchFamily="34" charset="0"/>
              <a:buChar char="•"/>
            </a:pP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Провеждане на обучения и работни семинари </a:t>
            </a:r>
            <a:endParaRPr lang="ru-RU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Картина 17" descr="da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Картина 22" descr="emblema dnp 50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 useBgFill="1">
        <p:nvSpPr>
          <p:cNvPr id="9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3287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067800" cy="1143000"/>
          </a:xfrm>
        </p:spPr>
        <p:txBody>
          <a:bodyPr>
            <a:normAutofit/>
          </a:bodyPr>
          <a:lstStyle/>
          <a:p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08200" y="-424524"/>
            <a:ext cx="7696200" cy="5130800"/>
          </a:xfrm>
          <a:prstGeom prst="rect">
            <a:avLst/>
          </a:prstGeom>
          <a:effectLst>
            <a:softEdge rad="1270000"/>
          </a:effec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lum brigh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00" y="1330036"/>
            <a:ext cx="4076131" cy="3200400"/>
          </a:xfrm>
          <a:prstGeom prst="rect">
            <a:avLst/>
          </a:prstGeom>
          <a:effectLst>
            <a:softEdge rad="520700"/>
          </a:effec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6394" y="4038600"/>
            <a:ext cx="4848811" cy="2724150"/>
          </a:xfrm>
          <a:prstGeom prst="rect">
            <a:avLst/>
          </a:prstGeom>
          <a:effectLst>
            <a:softEdge rad="469900"/>
          </a:effectLst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4522"/>
            <a:ext cx="4216400" cy="3162300"/>
          </a:xfrm>
          <a:prstGeom prst="rect">
            <a:avLst/>
          </a:prstGeom>
          <a:effectLst>
            <a:softEdge rad="381000"/>
          </a:effec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7" name="Footer Placeholder 9"/>
          <p:cNvSpPr txBox="1">
            <a:spLocks/>
          </p:cNvSpPr>
          <p:nvPr/>
        </p:nvSpPr>
        <p:spPr>
          <a:xfrm>
            <a:off x="3923731" y="6477000"/>
            <a:ext cx="514406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9" name="Картина 17" descr="dag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Картина 22" descr="emblema dnp 50"/>
          <p:cNvPicPr/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90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4800"/>
            <a:ext cx="9067800" cy="1143000"/>
          </a:xfrm>
        </p:spPr>
        <p:txBody>
          <a:bodyPr>
            <a:normAutofit fontScale="90000"/>
          </a:bodyPr>
          <a:lstStyle/>
          <a:p>
            <a:r>
              <a:rPr lang="en-US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  <a:t/>
            </a:r>
            <a:br>
              <a:rPr lang="en-US" altLang="en-US" b="1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Trebuchet MS" pitchFamily="34" charset="0"/>
              </a:rPr>
            </a:b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107" y="1735111"/>
            <a:ext cx="6610173" cy="3808476"/>
          </a:xfrm>
          <a:prstGeom prst="rect">
            <a:avLst/>
          </a:prstGeom>
          <a:effectLst>
            <a:glow>
              <a:schemeClr val="accent1"/>
            </a:glow>
            <a:softEdge rad="685800"/>
          </a:effec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7752" y="5929330"/>
            <a:ext cx="533400" cy="592518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647" y="2362200"/>
            <a:ext cx="2806493" cy="1873334"/>
          </a:xfrm>
          <a:prstGeom prst="rect">
            <a:avLst/>
          </a:prstGeom>
          <a:effectLst>
            <a:softEdge rad="368300"/>
          </a:effectLst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3276600" y="27709"/>
            <a:ext cx="5544999" cy="2057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Благодарим</a:t>
            </a:r>
            <a:r>
              <a:rPr kumimoji="0" lang="bg-BG" sz="4400" b="1" i="0" u="none" strike="noStrike" kern="1200" cap="none" spc="0" normalizeH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 Ви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bg-BG" sz="4400" b="1" baseline="0" dirty="0" smtClean="0">
                <a:solidFill>
                  <a:srgbClr val="00B050"/>
                </a:solidFill>
                <a:latin typeface="Trebuchet MS" pitchFamily="34" charset="0"/>
                <a:ea typeface="+mj-ea"/>
                <a:cs typeface="+mj-cs"/>
              </a:rPr>
              <a:t>За</a:t>
            </a:r>
            <a:r>
              <a:rPr lang="bg-BG" sz="4400" b="1" dirty="0" smtClean="0">
                <a:solidFill>
                  <a:srgbClr val="00B050"/>
                </a:solidFill>
                <a:latin typeface="Trebuchet MS" pitchFamily="34" charset="0"/>
                <a:ea typeface="+mj-ea"/>
                <a:cs typeface="+mj-cs"/>
              </a:rPr>
              <a:t> вниманието!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52399" y="5983069"/>
            <a:ext cx="300830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Trebuchet MS" pitchFamily="34" charset="0"/>
                <a:cs typeface="Arial" pitchFamily="34" charset="0"/>
              </a:rPr>
              <a:t>Ruse, Bulgaria </a:t>
            </a:r>
          </a:p>
          <a:p>
            <a:r>
              <a:rPr lang="en-US" dirty="0" smtClean="0">
                <a:latin typeface="Trebuchet MS" pitchFamily="34" charset="0"/>
                <a:cs typeface="Arial" pitchFamily="34" charset="0"/>
              </a:rPr>
              <a:t>15th May 2019</a:t>
            </a:r>
            <a:endParaRPr lang="bg-BG" dirty="0">
              <a:latin typeface="Trebuchet MS" pitchFamily="34" charset="0"/>
              <a:cs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12709" y="2743201"/>
            <a:ext cx="30480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 smtClean="0">
                <a:latin typeface="Trebuchet MS" pitchFamily="34" charset="0"/>
              </a:rPr>
              <a:t>Ruse 7000</a:t>
            </a:r>
            <a:endParaRPr lang="bg-BG" i="1" dirty="0" smtClean="0">
              <a:latin typeface="Trebuchet MS" pitchFamily="34" charset="0"/>
            </a:endParaRPr>
          </a:p>
          <a:p>
            <a:r>
              <a:rPr lang="en-US" i="1" dirty="0" smtClean="0">
                <a:latin typeface="Trebuchet MS" pitchFamily="34" charset="0"/>
              </a:rPr>
              <a:t>7 Gen. </a:t>
            </a:r>
            <a:r>
              <a:rPr lang="en-US" i="1" dirty="0" err="1" smtClean="0">
                <a:latin typeface="Trebuchet MS" pitchFamily="34" charset="0"/>
              </a:rPr>
              <a:t>Skobelev</a:t>
            </a:r>
            <a:r>
              <a:rPr lang="en-US" i="1" dirty="0" smtClean="0">
                <a:latin typeface="Trebuchet MS" pitchFamily="34" charset="0"/>
              </a:rPr>
              <a:t> BLVD.</a:t>
            </a:r>
            <a:endParaRPr lang="bg-BG" i="1" dirty="0" smtClean="0">
              <a:latin typeface="Trebuchet MS" pitchFamily="34" charset="0"/>
            </a:endParaRPr>
          </a:p>
          <a:p>
            <a:r>
              <a:rPr lang="en-US" i="1" dirty="0" smtClean="0">
                <a:latin typeface="Trebuchet MS" pitchFamily="34" charset="0"/>
              </a:rPr>
              <a:t>Tel: 082/872 397;</a:t>
            </a:r>
          </a:p>
          <a:p>
            <a:r>
              <a:rPr lang="en-US" i="1" dirty="0" smtClean="0">
                <a:latin typeface="Trebuchet MS" pitchFamily="34" charset="0"/>
              </a:rPr>
              <a:t> Fax:  082/828 730</a:t>
            </a:r>
          </a:p>
          <a:p>
            <a:endParaRPr lang="bg-BG" i="1" dirty="0" smtClean="0">
              <a:latin typeface="Trebuchet MS" pitchFamily="34" charset="0"/>
            </a:endParaRPr>
          </a:p>
          <a:p>
            <a:endParaRPr lang="en-US" i="1" dirty="0" smtClean="0">
              <a:latin typeface="Trebuchet MS" pitchFamily="34" charset="0"/>
            </a:endParaRPr>
          </a:p>
          <a:p>
            <a:endParaRPr lang="en-US" i="1" dirty="0" smtClean="0">
              <a:latin typeface="Trebuchet MS" pitchFamily="34" charset="0"/>
            </a:endParaRPr>
          </a:p>
          <a:p>
            <a:endParaRPr lang="en-US" i="1" dirty="0" smtClean="0">
              <a:latin typeface="Trebuchet MS" pitchFamily="34" charset="0"/>
            </a:endParaRPr>
          </a:p>
          <a:p>
            <a:r>
              <a:rPr lang="en-US" i="1" dirty="0" smtClean="0">
                <a:latin typeface="Trebuchet MS" pitchFamily="34" charset="0"/>
              </a:rPr>
              <a:t>dpprusenskilom@gmail.com</a:t>
            </a:r>
            <a:endParaRPr lang="bg-BG" i="1" dirty="0" smtClean="0">
              <a:latin typeface="Trebuchet MS" pitchFamily="34" charset="0"/>
            </a:endParaRPr>
          </a:p>
          <a:p>
            <a:endParaRPr lang="bg-BG" i="1" dirty="0" smtClean="0">
              <a:latin typeface="Trebuchet MS" pitchFamily="34" charset="0"/>
            </a:endParaRPr>
          </a:p>
          <a:p>
            <a:r>
              <a:rPr lang="en-US" i="1" dirty="0" smtClean="0">
                <a:latin typeface="Trebuchet MS" pitchFamily="34" charset="0"/>
              </a:rPr>
              <a:t>www.rusenski-lom.bg</a:t>
            </a:r>
            <a:endParaRPr lang="bg-BG" i="1" dirty="0" smtClean="0">
              <a:latin typeface="Trebuchet MS" pitchFamily="34" charset="0"/>
            </a:endParaRPr>
          </a:p>
          <a:p>
            <a:endParaRPr lang="bg-BG" dirty="0"/>
          </a:p>
        </p:txBody>
      </p:sp>
      <p:pic>
        <p:nvPicPr>
          <p:cNvPr id="17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1270" y="142852"/>
            <a:ext cx="639886" cy="60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3306" y="6000768"/>
            <a:ext cx="786019" cy="606287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134" y="142853"/>
            <a:ext cx="3386296" cy="115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2" name="Title 1"/>
          <p:cNvSpPr txBox="1">
            <a:spLocks/>
          </p:cNvSpPr>
          <p:nvPr/>
        </p:nvSpPr>
        <p:spPr>
          <a:xfrm>
            <a:off x="-32" y="1389776"/>
            <a:ext cx="3001099" cy="1039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bg-BG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>Въпроси</a:t>
            </a:r>
            <a:r>
              <a:rPr lang="en-US" altLang="en-US" sz="4400" b="1" noProof="0" dirty="0" smtClean="0">
                <a:solidFill>
                  <a:srgbClr val="00B050"/>
                </a:solidFill>
                <a:latin typeface="Trebuchet MS" pitchFamily="34" charset="0"/>
                <a:ea typeface="+mj-ea"/>
                <a:cs typeface="+mj-cs"/>
              </a:rPr>
              <a:t>?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4357686" y="71414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739184" y="5302949"/>
            <a:ext cx="33693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1200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Изготвено от:</a:t>
            </a:r>
          </a:p>
          <a:p>
            <a:pPr algn="ctr"/>
            <a:r>
              <a:rPr lang="bg-BG" sz="1200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Андреан Делчев</a:t>
            </a:r>
            <a:r>
              <a:rPr lang="en-US" sz="1200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, </a:t>
            </a:r>
            <a:r>
              <a:rPr lang="bg-BG" sz="1200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Мениджър проекти</a:t>
            </a:r>
          </a:p>
          <a:p>
            <a:pPr algn="ctr"/>
            <a:r>
              <a:rPr lang="bg-BG" sz="1200" dirty="0" smtClean="0">
                <a:solidFill>
                  <a:schemeClr val="tx2">
                    <a:lumMod val="50000"/>
                  </a:schemeClr>
                </a:solidFill>
                <a:latin typeface="Trebuchet MS" pitchFamily="34" charset="0"/>
              </a:rPr>
              <a:t>Гл. спец. ДПП „Русенски Лом“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5970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490" y="428604"/>
            <a:ext cx="8229600" cy="1143000"/>
          </a:xfrm>
        </p:spPr>
        <p:txBody>
          <a:bodyPr>
            <a:normAutofit/>
          </a:bodyPr>
          <a:lstStyle/>
          <a:p>
            <a:r>
              <a:rPr lang="en-US" sz="3500" b="1" dirty="0" smtClean="0">
                <a:solidFill>
                  <a:srgbClr val="00B050"/>
                </a:solidFill>
                <a:latin typeface="Trebuchet MS" pitchFamily="34" charset="0"/>
              </a:rPr>
              <a:t>SFEDA</a:t>
            </a:r>
            <a:endParaRPr lang="en-US" sz="3500" dirty="0">
              <a:solidFill>
                <a:srgbClr val="00B050"/>
              </a:solidFill>
            </a:endParaRPr>
          </a:p>
        </p:txBody>
      </p:sp>
      <p:sp>
        <p:nvSpPr>
          <p:cNvPr id="12" name="Title 1"/>
          <p:cNvSpPr txBox="1">
            <a:spLocks/>
          </p:cNvSpPr>
          <p:nvPr/>
        </p:nvSpPr>
        <p:spPr>
          <a:xfrm>
            <a:off x="-2819400" y="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  <a:t/>
            </a:r>
            <a:br>
              <a:rPr kumimoji="0" lang="en-US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rebuchet MS" pitchFamily="34" charset="0"/>
                <a:ea typeface="+mj-ea"/>
                <a:cs typeface="+mj-cs"/>
              </a:rPr>
            </a:b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60000"/>
                  <a:lumOff val="4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43042" y="1428736"/>
            <a:ext cx="5357850" cy="4913136"/>
            <a:chOff x="-5305266" y="3343839"/>
            <a:chExt cx="5206350" cy="5192303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5305266" y="3343839"/>
              <a:ext cx="5206350" cy="4465182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-4571896" y="6546570"/>
              <a:ext cx="3739942" cy="1989572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3682768" y="4961163"/>
              <a:ext cx="1961353" cy="1962493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309827" y="5326349"/>
              <a:ext cx="1211634" cy="12116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21" descr="CoA Hellenic Fire Service.sv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618553" y="6878591"/>
              <a:ext cx="979200" cy="106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3" name="Picture 22" descr="http://www.strofylianationalpark.gr/templates/ja_kranos/themes/strofylia/images/logo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0856" y="7322800"/>
              <a:ext cx="979200" cy="549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4" name="Picture 23" descr="Πλάτρες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1725253" y="6469841"/>
              <a:ext cx="979200" cy="347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5" name="Picture 24" descr="University of Rus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3820856" y="3798491"/>
              <a:ext cx="979200" cy="1099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6" name="Picture 25" descr="Coat of arms of Greece.sv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99514" y="4918561"/>
              <a:ext cx="979200" cy="9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7" name="Picture 26" descr="http://www.elgo.gr/templates/urbanlife/images/logos/ulogo-sm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4805353" y="6254536"/>
              <a:ext cx="979200" cy="66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8" name="Picture 27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532110" y="4053070"/>
              <a:ext cx="979200" cy="778796"/>
            </a:xfrm>
            <a:prstGeom prst="rect">
              <a:avLst/>
            </a:prstGeom>
          </p:spPr>
        </p:pic>
      </p:grpSp>
      <p:pic>
        <p:nvPicPr>
          <p:cNvPr id="30" name="Picture 2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34" name="Картина 17" descr="dag"/>
          <p:cNvPicPr/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Картина 22" descr="emblema dnp 50"/>
          <p:cNvPicPr/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Picture 39" descr="PP6_Cyprus-Uni.png"/>
          <p:cNvPicPr>
            <a:picLocks noChangeAspect="1"/>
          </p:cNvPicPr>
          <p:nvPr/>
        </p:nvPicPr>
        <p:blipFill>
          <a:blip r:embed="rId18" cstate="print"/>
          <a:stretch>
            <a:fillRect/>
          </a:stretch>
        </p:blipFill>
        <p:spPr>
          <a:xfrm>
            <a:off x="5500694" y="3000372"/>
            <a:ext cx="714380" cy="858754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85720" y="4857760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8 партньори</a:t>
            </a:r>
            <a:endParaRPr lang="bg-BG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71472" y="5286388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3 </a:t>
            </a:r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държави</a:t>
            </a:r>
            <a:endParaRPr lang="bg-BG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1000100" y="5715016"/>
            <a:ext cx="15001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bg-BG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1 проект</a:t>
            </a:r>
            <a:endParaRPr lang="bg-BG" dirty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85237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8"/>
          <p:cNvGrpSpPr/>
          <p:nvPr/>
        </p:nvGrpSpPr>
        <p:grpSpPr>
          <a:xfrm>
            <a:off x="3714744" y="2285992"/>
            <a:ext cx="5254341" cy="1987492"/>
            <a:chOff x="4840047" y="6487956"/>
            <a:chExt cx="7005788" cy="1987492"/>
          </a:xfrm>
        </p:grpSpPr>
        <p:sp>
          <p:nvSpPr>
            <p:cNvPr id="14" name="Footer Placeholder 4"/>
            <p:cNvSpPr txBox="1">
              <a:spLocks noChangeArrowheads="1"/>
            </p:cNvSpPr>
            <p:nvPr/>
          </p:nvSpPr>
          <p:spPr bwMode="auto">
            <a:xfrm>
              <a:off x="5818919" y="7884730"/>
              <a:ext cx="6026915" cy="590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bg-BG" altLang="el-GR" sz="1300" dirty="0" smtClean="0">
                  <a:solidFill>
                    <a:srgbClr val="002395"/>
                  </a:solidFill>
                  <a:latin typeface="+mj-lt"/>
                </a:rPr>
                <a:t>Общински съвет на Пано </a:t>
              </a:r>
              <a:r>
                <a:rPr lang="bg-BG" altLang="el-GR" sz="1300" dirty="0" err="1" smtClean="0">
                  <a:solidFill>
                    <a:srgbClr val="002395"/>
                  </a:solidFill>
                  <a:latin typeface="+mj-lt"/>
                </a:rPr>
                <a:t>Платрес</a:t>
              </a:r>
              <a:r>
                <a:rPr lang="bg-BG" altLang="el-GR" sz="1300" dirty="0" smtClean="0">
                  <a:solidFill>
                    <a:srgbClr val="002395"/>
                  </a:solidFill>
                  <a:latin typeface="+mj-lt"/>
                </a:rPr>
                <a:t> 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en-US" altLang="el-GR" sz="1300" dirty="0" smtClean="0">
                  <a:solidFill>
                    <a:srgbClr val="002395"/>
                  </a:solidFill>
                  <a:latin typeface="+mj-lt"/>
                </a:rPr>
                <a:t>PANO </a:t>
              </a:r>
              <a:r>
                <a:rPr lang="en-US" altLang="el-GR" sz="1300" dirty="0">
                  <a:solidFill>
                    <a:srgbClr val="002395"/>
                  </a:solidFill>
                  <a:latin typeface="+mj-lt"/>
                </a:rPr>
                <a:t>PLATRES COMMUNITY COUNCIL</a:t>
              </a:r>
              <a:endParaRPr lang="el-GR" altLang="el-GR" sz="1300" dirty="0">
                <a:solidFill>
                  <a:srgbClr val="898989"/>
                </a:solidFill>
                <a:latin typeface="+mj-lt"/>
              </a:endParaRPr>
            </a:p>
          </p:txBody>
        </p:sp>
        <p:sp>
          <p:nvSpPr>
            <p:cNvPr id="15" name="Footer Placeholder 4"/>
            <p:cNvSpPr txBox="1">
              <a:spLocks noChangeArrowheads="1"/>
            </p:cNvSpPr>
            <p:nvPr/>
          </p:nvSpPr>
          <p:spPr bwMode="auto">
            <a:xfrm>
              <a:off x="5818920" y="6725431"/>
              <a:ext cx="6026915" cy="5076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bg-BG" altLang="el-GR" sz="1300" dirty="0" smtClean="0">
                  <a:solidFill>
                    <a:srgbClr val="002395"/>
                  </a:solidFill>
                  <a:latin typeface="+mj-lt"/>
                </a:rPr>
                <a:t>Кипърски Технически Университет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en-US" altLang="el-GR" sz="1300" dirty="0" smtClean="0">
                  <a:solidFill>
                    <a:srgbClr val="002395"/>
                  </a:solidFill>
                  <a:latin typeface="+mj-lt"/>
                </a:rPr>
                <a:t>Cyprus </a:t>
              </a:r>
              <a:r>
                <a:rPr lang="en-US" altLang="el-GR" sz="1300" dirty="0">
                  <a:solidFill>
                    <a:srgbClr val="002395"/>
                  </a:solidFill>
                  <a:latin typeface="+mj-lt"/>
                </a:rPr>
                <a:t>University </a:t>
              </a:r>
              <a:r>
                <a:rPr lang="en-US" altLang="el-GR" sz="1300" dirty="0" smtClean="0">
                  <a:solidFill>
                    <a:srgbClr val="002395"/>
                  </a:solidFill>
                  <a:latin typeface="+mj-lt"/>
                </a:rPr>
                <a:t>Of </a:t>
              </a:r>
              <a:r>
                <a:rPr lang="en-US" altLang="el-GR" sz="1300" dirty="0">
                  <a:solidFill>
                    <a:srgbClr val="002395"/>
                  </a:solidFill>
                  <a:latin typeface="+mj-lt"/>
                </a:rPr>
                <a:t>Technology </a:t>
              </a:r>
              <a:endParaRPr lang="el-GR" altLang="el-GR" sz="1300" dirty="0">
                <a:solidFill>
                  <a:srgbClr val="898989"/>
                </a:solidFill>
                <a:latin typeface="+mj-lt"/>
              </a:endParaRPr>
            </a:p>
          </p:txBody>
        </p:sp>
        <p:pic>
          <p:nvPicPr>
            <p:cNvPr id="19" name="Picture 12" descr="https://encrypted-tbn0.gstatic.com/images?q=tbn:ANd9GcQxo8o9EgO00ZJzWe2i3I6olIZtGEhcm89JnAsuc02mh5_FzjrvY22NYw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0047" y="6487956"/>
              <a:ext cx="1333509" cy="979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4" descr="Πλάτρες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40047" y="8006091"/>
              <a:ext cx="1333509" cy="347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4" cstate="print"/>
          <a:srcRect l="35846" t="11610" r="12920" b="21453"/>
          <a:stretch>
            <a:fillRect/>
          </a:stretch>
        </p:blipFill>
        <p:spPr bwMode="auto">
          <a:xfrm>
            <a:off x="0" y="1639857"/>
            <a:ext cx="3437335" cy="4144881"/>
          </a:xfrm>
          <a:prstGeom prst="round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6" name="5 - Αστέρι 5 ακτινών"/>
          <p:cNvSpPr/>
          <p:nvPr/>
        </p:nvSpPr>
        <p:spPr>
          <a:xfrm>
            <a:off x="2986974" y="5297104"/>
            <a:ext cx="103929" cy="18286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7" name="6 - Αστέρι 5 ακτινών"/>
          <p:cNvSpPr/>
          <p:nvPr/>
        </p:nvSpPr>
        <p:spPr>
          <a:xfrm>
            <a:off x="665886" y="4199930"/>
            <a:ext cx="103929" cy="18286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8" name="7 - Αστέρι 5 ακτινών"/>
          <p:cNvSpPr/>
          <p:nvPr/>
        </p:nvSpPr>
        <p:spPr>
          <a:xfrm>
            <a:off x="865878" y="3094444"/>
            <a:ext cx="103930" cy="18286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sp>
        <p:nvSpPr>
          <p:cNvPr id="29" name="8 - Αστέρι 5 ακτινών"/>
          <p:cNvSpPr/>
          <p:nvPr/>
        </p:nvSpPr>
        <p:spPr>
          <a:xfrm>
            <a:off x="1363833" y="1721630"/>
            <a:ext cx="103930" cy="182862"/>
          </a:xfrm>
          <a:prstGeom prst="round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 dirty="0"/>
          </a:p>
        </p:txBody>
      </p:sp>
      <p:grpSp>
        <p:nvGrpSpPr>
          <p:cNvPr id="3" name="Group 39"/>
          <p:cNvGrpSpPr/>
          <p:nvPr/>
        </p:nvGrpSpPr>
        <p:grpSpPr>
          <a:xfrm>
            <a:off x="3571868" y="1500174"/>
            <a:ext cx="5429288" cy="4786346"/>
            <a:chOff x="4606787" y="1639856"/>
            <a:chExt cx="7239051" cy="4767720"/>
          </a:xfrm>
        </p:grpSpPr>
        <p:sp>
          <p:nvSpPr>
            <p:cNvPr id="4" name="Footer Placeholder 4"/>
            <p:cNvSpPr txBox="1">
              <a:spLocks noChangeArrowheads="1"/>
            </p:cNvSpPr>
            <p:nvPr/>
          </p:nvSpPr>
          <p:spPr bwMode="auto">
            <a:xfrm>
              <a:off x="5818923" y="1699388"/>
              <a:ext cx="6026915" cy="833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bg-BG" altLang="el-GR" sz="1300" dirty="0" smtClean="0">
                  <a:latin typeface="+mj-lt"/>
                </a:rPr>
                <a:t>Университет на </a:t>
              </a:r>
              <a:r>
                <a:rPr lang="bg-BG" altLang="el-GR" sz="1300" dirty="0" err="1" smtClean="0">
                  <a:latin typeface="+mj-lt"/>
                </a:rPr>
                <a:t>Патра</a:t>
              </a:r>
              <a:r>
                <a:rPr lang="bg-BG" altLang="el-GR" sz="1300" dirty="0" smtClean="0">
                  <a:latin typeface="+mj-lt"/>
                </a:rPr>
                <a:t>, катедра Машинно инженерство и аеронавтика</a:t>
              </a:r>
              <a:endParaRPr lang="en-US" altLang="el-GR" sz="1300" dirty="0" smtClean="0">
                <a:latin typeface="+mj-lt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en-US" altLang="el-GR" sz="1300" dirty="0" smtClean="0">
                  <a:latin typeface="+mj-lt"/>
                </a:rPr>
                <a:t>University </a:t>
              </a:r>
              <a:r>
                <a:rPr lang="en-US" altLang="el-GR" sz="1300" dirty="0">
                  <a:latin typeface="+mj-lt"/>
                </a:rPr>
                <a:t>of </a:t>
              </a:r>
              <a:r>
                <a:rPr lang="en-US" altLang="el-GR" sz="1300" dirty="0" err="1" smtClean="0">
                  <a:latin typeface="+mj-lt"/>
                </a:rPr>
                <a:t>Patras</a:t>
              </a:r>
              <a:r>
                <a:rPr lang="en-US" altLang="el-GR" sz="1300" dirty="0" smtClean="0">
                  <a:latin typeface="+mj-lt"/>
                </a:rPr>
                <a:t>, Mechanical </a:t>
              </a:r>
              <a:r>
                <a:rPr lang="en-US" altLang="el-GR" sz="1300" dirty="0">
                  <a:latin typeface="+mj-lt"/>
                </a:rPr>
                <a:t>Engineering and Aeronautics </a:t>
              </a:r>
              <a:r>
                <a:rPr lang="en-US" altLang="el-GR" sz="1300" dirty="0" smtClean="0">
                  <a:latin typeface="+mj-lt"/>
                </a:rPr>
                <a:t>Department</a:t>
              </a:r>
              <a:endParaRPr lang="el-GR" altLang="el-GR" sz="1300" dirty="0">
                <a:latin typeface="+mj-lt"/>
              </a:endParaRPr>
            </a:p>
          </p:txBody>
        </p:sp>
        <p:sp>
          <p:nvSpPr>
            <p:cNvPr id="8" name="Footer Placeholder 4"/>
            <p:cNvSpPr txBox="1">
              <a:spLocks noChangeArrowheads="1"/>
            </p:cNvSpPr>
            <p:nvPr/>
          </p:nvSpPr>
          <p:spPr bwMode="auto">
            <a:xfrm>
              <a:off x="5818923" y="2814747"/>
              <a:ext cx="6026915" cy="83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bg-BG" altLang="el-GR" sz="1300" dirty="0" smtClean="0">
                  <a:solidFill>
                    <a:srgbClr val="002395"/>
                  </a:solidFill>
                  <a:latin typeface="+mj-lt"/>
                </a:rPr>
                <a:t>Гръцко правителство, Децентрализирана администрация на Западна Гърция, Пелопонески и Йонийски регион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en-US" altLang="el-GR" sz="1300" dirty="0" smtClean="0">
                  <a:solidFill>
                    <a:srgbClr val="002395"/>
                  </a:solidFill>
                  <a:latin typeface="+mj-lt"/>
                </a:rPr>
                <a:t>Hellenic Republic</a:t>
              </a:r>
              <a:r>
                <a:rPr lang="bg-BG" altLang="el-GR" sz="1300" dirty="0" smtClean="0">
                  <a:solidFill>
                    <a:srgbClr val="002395"/>
                  </a:solidFill>
                  <a:latin typeface="+mj-lt"/>
                </a:rPr>
                <a:t>, </a:t>
              </a:r>
              <a:r>
                <a:rPr lang="en-US" altLang="el-GR" sz="1300" dirty="0" smtClean="0">
                  <a:solidFill>
                    <a:srgbClr val="002395"/>
                  </a:solidFill>
                  <a:latin typeface="+mj-lt"/>
                </a:rPr>
                <a:t>Decentralized Administration</a:t>
              </a:r>
              <a:r>
                <a:rPr lang="bg-BG" altLang="el-GR" sz="1300" dirty="0" smtClean="0">
                  <a:solidFill>
                    <a:srgbClr val="002395"/>
                  </a:solidFill>
                  <a:latin typeface="+mj-lt"/>
                </a:rPr>
                <a:t> </a:t>
              </a:r>
              <a:r>
                <a:rPr lang="en-US" altLang="el-GR" sz="1300" dirty="0" smtClean="0">
                  <a:solidFill>
                    <a:srgbClr val="002395"/>
                  </a:solidFill>
                  <a:latin typeface="+mj-lt"/>
                </a:rPr>
                <a:t>of </a:t>
              </a:r>
              <a:r>
                <a:rPr lang="en-US" altLang="el-GR" sz="1300" dirty="0">
                  <a:solidFill>
                    <a:srgbClr val="002395"/>
                  </a:solidFill>
                  <a:latin typeface="+mj-lt"/>
                </a:rPr>
                <a:t>Peloponnese, Western Greece and Ionian</a:t>
              </a:r>
              <a:endParaRPr lang="el-GR" altLang="el-GR" sz="1300" dirty="0">
                <a:solidFill>
                  <a:srgbClr val="002395"/>
                </a:solidFill>
                <a:latin typeface="+mj-lt"/>
              </a:endParaRPr>
            </a:p>
          </p:txBody>
        </p:sp>
        <p:sp>
          <p:nvSpPr>
            <p:cNvPr id="10" name="Footer Placeholder 4"/>
            <p:cNvSpPr txBox="1">
              <a:spLocks noChangeArrowheads="1"/>
            </p:cNvSpPr>
            <p:nvPr/>
          </p:nvSpPr>
          <p:spPr bwMode="auto">
            <a:xfrm>
              <a:off x="5818924" y="3831624"/>
              <a:ext cx="6026914" cy="83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bg-BG" altLang="el-GR" sz="1300" dirty="0" smtClean="0">
                  <a:solidFill>
                    <a:srgbClr val="002395"/>
                  </a:solidFill>
                  <a:latin typeface="+mj-lt"/>
                </a:rPr>
                <a:t>Гръцка агрикултурна организация ДЕМЕТЕР – Институт за изследване на горите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en-US" altLang="el-GR" sz="1300" dirty="0" smtClean="0">
                  <a:solidFill>
                    <a:srgbClr val="002395"/>
                  </a:solidFill>
                  <a:latin typeface="+mj-lt"/>
                </a:rPr>
                <a:t>Hellenic </a:t>
              </a:r>
              <a:r>
                <a:rPr lang="en-US" altLang="el-GR" sz="1300" dirty="0">
                  <a:solidFill>
                    <a:srgbClr val="002395"/>
                  </a:solidFill>
                  <a:latin typeface="+mj-lt"/>
                </a:rPr>
                <a:t>Agricultural Organization DEMETER - Forest Research Institute</a:t>
              </a:r>
              <a:endParaRPr lang="el-GR" altLang="el-GR" sz="1300" dirty="0">
                <a:solidFill>
                  <a:srgbClr val="898989"/>
                </a:solidFill>
                <a:latin typeface="+mj-lt"/>
              </a:endParaRPr>
            </a:p>
          </p:txBody>
        </p:sp>
        <p:sp>
          <p:nvSpPr>
            <p:cNvPr id="16" name="Footer Placeholder 4"/>
            <p:cNvSpPr txBox="1">
              <a:spLocks noChangeArrowheads="1"/>
            </p:cNvSpPr>
            <p:nvPr/>
          </p:nvSpPr>
          <p:spPr bwMode="auto">
            <a:xfrm>
              <a:off x="5818923" y="5531274"/>
              <a:ext cx="6026915" cy="6828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bg-BG" altLang="el-GR" sz="1300" dirty="0" smtClean="0">
                  <a:solidFill>
                    <a:srgbClr val="002395"/>
                  </a:solidFill>
                  <a:latin typeface="+mj-lt"/>
                </a:rPr>
                <a:t>Гръцка пожарна служба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en-US" altLang="el-GR" sz="1300" dirty="0" smtClean="0">
                  <a:solidFill>
                    <a:srgbClr val="002395"/>
                  </a:solidFill>
                  <a:latin typeface="+mj-lt"/>
                </a:rPr>
                <a:t>Hellenic </a:t>
              </a:r>
              <a:r>
                <a:rPr lang="en-US" altLang="el-GR" sz="1300" dirty="0">
                  <a:solidFill>
                    <a:srgbClr val="002395"/>
                  </a:solidFill>
                  <a:latin typeface="+mj-lt"/>
                </a:rPr>
                <a:t>Fire Corps</a:t>
              </a:r>
              <a:endParaRPr lang="el-GR" altLang="el-GR" sz="1300" dirty="0">
                <a:solidFill>
                  <a:srgbClr val="002395"/>
                </a:solidFill>
                <a:latin typeface="+mj-lt"/>
              </a:endParaRPr>
            </a:p>
          </p:txBody>
        </p:sp>
        <p:sp>
          <p:nvSpPr>
            <p:cNvPr id="17" name="Footer Placeholder 4"/>
            <p:cNvSpPr txBox="1">
              <a:spLocks noChangeArrowheads="1"/>
            </p:cNvSpPr>
            <p:nvPr/>
          </p:nvSpPr>
          <p:spPr bwMode="auto">
            <a:xfrm>
              <a:off x="5818923" y="4615055"/>
              <a:ext cx="6026915" cy="83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bg-BG" altLang="el-GR" sz="1300" dirty="0" smtClean="0">
                  <a:solidFill>
                    <a:srgbClr val="002395"/>
                  </a:solidFill>
                  <a:latin typeface="+mj-lt"/>
                </a:rPr>
                <a:t>Администрация на блатния регион </a:t>
              </a:r>
              <a:r>
                <a:rPr lang="bg-BG" altLang="el-GR" sz="1300" dirty="0" err="1" smtClean="0">
                  <a:solidFill>
                    <a:srgbClr val="002395"/>
                  </a:solidFill>
                  <a:latin typeface="+mj-lt"/>
                </a:rPr>
                <a:t>Котихи</a:t>
              </a:r>
              <a:r>
                <a:rPr lang="bg-BG" altLang="el-GR" sz="1300" dirty="0" smtClean="0">
                  <a:solidFill>
                    <a:srgbClr val="002395"/>
                  </a:solidFill>
                  <a:latin typeface="+mj-lt"/>
                </a:rPr>
                <a:t> – </a:t>
              </a:r>
              <a:r>
                <a:rPr lang="bg-BG" altLang="el-GR" sz="1300" dirty="0" err="1" smtClean="0">
                  <a:solidFill>
                    <a:srgbClr val="002395"/>
                  </a:solidFill>
                  <a:latin typeface="+mj-lt"/>
                </a:rPr>
                <a:t>Строфили</a:t>
              </a:r>
              <a:r>
                <a:rPr lang="bg-BG" altLang="el-GR" sz="1300" dirty="0" err="1">
                  <a:solidFill>
                    <a:srgbClr val="002395"/>
                  </a:solidFill>
                  <a:latin typeface="+mj-lt"/>
                </a:rPr>
                <a:t>я</a:t>
              </a:r>
              <a:endParaRPr lang="bg-BG" altLang="el-GR" sz="1300" dirty="0" smtClean="0">
                <a:solidFill>
                  <a:srgbClr val="002395"/>
                </a:solidFill>
                <a:latin typeface="+mj-lt"/>
              </a:endParaRPr>
            </a:p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en-US" altLang="el-GR" sz="1300" dirty="0" smtClean="0">
                  <a:solidFill>
                    <a:srgbClr val="002395"/>
                  </a:solidFill>
                  <a:latin typeface="+mj-lt"/>
                </a:rPr>
                <a:t>Management </a:t>
              </a:r>
              <a:r>
                <a:rPr lang="en-US" altLang="el-GR" sz="1300" dirty="0">
                  <a:solidFill>
                    <a:srgbClr val="002395"/>
                  </a:solidFill>
                  <a:latin typeface="+mj-lt"/>
                </a:rPr>
                <a:t>Body of </a:t>
              </a:r>
              <a:r>
                <a:rPr lang="en-US" altLang="el-GR" sz="1300" dirty="0" err="1">
                  <a:solidFill>
                    <a:srgbClr val="002395"/>
                  </a:solidFill>
                  <a:latin typeface="+mj-lt"/>
                </a:rPr>
                <a:t>Kotyhi</a:t>
              </a:r>
              <a:r>
                <a:rPr lang="en-US" altLang="el-GR" sz="1300" dirty="0">
                  <a:solidFill>
                    <a:srgbClr val="002395"/>
                  </a:solidFill>
                  <a:latin typeface="+mj-lt"/>
                </a:rPr>
                <a:t> – </a:t>
              </a:r>
              <a:r>
                <a:rPr lang="en-US" altLang="el-GR" sz="1300" dirty="0" err="1">
                  <a:solidFill>
                    <a:srgbClr val="002395"/>
                  </a:solidFill>
                  <a:latin typeface="+mj-lt"/>
                </a:rPr>
                <a:t>Strofylia</a:t>
              </a:r>
              <a:r>
                <a:rPr lang="en-US" altLang="el-GR" sz="1300" dirty="0">
                  <a:solidFill>
                    <a:srgbClr val="002395"/>
                  </a:solidFill>
                  <a:latin typeface="+mj-lt"/>
                </a:rPr>
                <a:t> Wetlands</a:t>
              </a:r>
              <a:endParaRPr lang="el-GR" altLang="el-GR" sz="1300" dirty="0">
                <a:solidFill>
                  <a:srgbClr val="898989"/>
                </a:solidFill>
                <a:latin typeface="+mj-lt"/>
              </a:endParaRPr>
            </a:p>
          </p:txBody>
        </p:sp>
        <p:pic>
          <p:nvPicPr>
            <p:cNvPr id="6" name="Picture 8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787" y="1639856"/>
              <a:ext cx="1238259" cy="9779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 descr="Coat of arms of Greece.sv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06787" y="2751658"/>
              <a:ext cx="1212460" cy="9596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9" name="Picture 8" descr="http://www.elgo.gr/templates/urbanlife/images/logos/ulogo-sm.p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797" y="3913783"/>
              <a:ext cx="1074451" cy="669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" name="Picture 16" descr="CoA Hellenic Fire Service.sv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49546" y="5337823"/>
              <a:ext cx="1169701" cy="10697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2" name="Picture 18" descr="http://www.strofylianationalpark.gr/templates/ja_kranos/themes/strofylia/images/logo.png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44797" y="4756260"/>
              <a:ext cx="1074451" cy="5494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2" name="Group 37"/>
          <p:cNvGrpSpPr/>
          <p:nvPr/>
        </p:nvGrpSpPr>
        <p:grpSpPr>
          <a:xfrm>
            <a:off x="3714744" y="2071678"/>
            <a:ext cx="5254340" cy="2252558"/>
            <a:chOff x="4839725" y="8083091"/>
            <a:chExt cx="7005787" cy="2252558"/>
          </a:xfrm>
        </p:grpSpPr>
        <p:sp>
          <p:nvSpPr>
            <p:cNvPr id="34" name="Footer Placeholder 4"/>
            <p:cNvSpPr txBox="1">
              <a:spLocks noChangeArrowheads="1"/>
            </p:cNvSpPr>
            <p:nvPr/>
          </p:nvSpPr>
          <p:spPr bwMode="auto">
            <a:xfrm>
              <a:off x="5818597" y="8216099"/>
              <a:ext cx="6026915" cy="833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bg-BG" altLang="el-GR" sz="1300" dirty="0" smtClean="0">
                  <a:latin typeface="+mj-lt"/>
                </a:rPr>
                <a:t>Русенски Университет „Ангел Кънчев“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en-US" altLang="el-GR" sz="1300" dirty="0" smtClean="0">
                  <a:latin typeface="+mj-lt"/>
                </a:rPr>
                <a:t>University </a:t>
              </a:r>
              <a:r>
                <a:rPr lang="en-US" altLang="el-GR" sz="1300" dirty="0">
                  <a:latin typeface="+mj-lt"/>
                </a:rPr>
                <a:t>of </a:t>
              </a:r>
              <a:r>
                <a:rPr lang="en-US" altLang="el-GR" sz="1300" dirty="0" smtClean="0">
                  <a:latin typeface="+mj-lt"/>
                </a:rPr>
                <a:t>Ruse</a:t>
              </a:r>
              <a:r>
                <a:rPr lang="bg-BG" altLang="el-GR" sz="1300" dirty="0" smtClean="0">
                  <a:latin typeface="+mj-lt"/>
                </a:rPr>
                <a:t> </a:t>
              </a:r>
              <a:r>
                <a:rPr lang="en-US" altLang="el-GR" sz="1300" dirty="0" smtClean="0">
                  <a:latin typeface="+mj-lt"/>
                </a:rPr>
                <a:t>"</a:t>
              </a:r>
              <a:r>
                <a:rPr lang="en-US" altLang="el-GR" sz="1300" dirty="0">
                  <a:latin typeface="+mj-lt"/>
                </a:rPr>
                <a:t>Angel </a:t>
              </a:r>
              <a:r>
                <a:rPr lang="en-US" altLang="el-GR" sz="1300" dirty="0" err="1">
                  <a:latin typeface="+mj-lt"/>
                </a:rPr>
                <a:t>Kanchev</a:t>
              </a:r>
              <a:r>
                <a:rPr lang="en-US" altLang="el-GR" sz="1300" dirty="0">
                  <a:latin typeface="+mj-lt"/>
                </a:rPr>
                <a:t>"</a:t>
              </a:r>
              <a:endParaRPr lang="el-GR" altLang="el-GR" sz="1300" dirty="0">
                <a:latin typeface="+mj-lt"/>
              </a:endParaRPr>
            </a:p>
          </p:txBody>
        </p:sp>
        <p:sp>
          <p:nvSpPr>
            <p:cNvPr id="35" name="Footer Placeholder 4"/>
            <p:cNvSpPr txBox="1">
              <a:spLocks noChangeArrowheads="1"/>
            </p:cNvSpPr>
            <p:nvPr/>
          </p:nvSpPr>
          <p:spPr bwMode="auto">
            <a:xfrm>
              <a:off x="5818598" y="9502211"/>
              <a:ext cx="6026914" cy="833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6858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bg-BG" altLang="el-GR" sz="1300" dirty="0" smtClean="0">
                  <a:latin typeface="+mj-lt"/>
                </a:rPr>
                <a:t>Дирекция на Природен Парк „Русенски лом“</a:t>
              </a:r>
            </a:p>
            <a:p>
              <a:pPr algn="ctr" eaLnBrk="1" hangingPunct="1">
                <a:lnSpc>
                  <a:spcPct val="100000"/>
                </a:lnSpc>
                <a:spcBef>
                  <a:spcPts val="600"/>
                </a:spcBef>
                <a:buFontTx/>
                <a:buNone/>
              </a:pPr>
              <a:r>
                <a:rPr lang="en-US" altLang="el-GR" sz="1300" dirty="0" smtClean="0">
                  <a:latin typeface="+mj-lt"/>
                </a:rPr>
                <a:t>Directorate </a:t>
              </a:r>
              <a:r>
                <a:rPr lang="en-US" altLang="el-GR" sz="1300" dirty="0">
                  <a:latin typeface="+mj-lt"/>
                </a:rPr>
                <a:t>of Nature Park Rusenski Lom</a:t>
              </a:r>
              <a:endParaRPr lang="el-GR" altLang="el-GR" sz="1300" dirty="0">
                <a:latin typeface="+mj-lt"/>
              </a:endParaRPr>
            </a:p>
          </p:txBody>
        </p:sp>
        <p:pic>
          <p:nvPicPr>
            <p:cNvPr id="36" name="Picture 10" descr="University of Ruse"/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725" y="8083091"/>
              <a:ext cx="1333509" cy="10994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7" name="Picture 36" descr="Image result for Directorate of Nature Park Rusenski Lom"/>
            <p:cNvPicPr>
              <a:picLocks noChangeAspect="1" noChangeArrowheads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39725" y="9557998"/>
              <a:ext cx="1333509" cy="7776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cxnSp>
        <p:nvCxnSpPr>
          <p:cNvPr id="50" name="Straight Connector 49"/>
          <p:cNvCxnSpPr/>
          <p:nvPr/>
        </p:nvCxnSpPr>
        <p:spPr>
          <a:xfrm>
            <a:off x="3714744" y="4572008"/>
            <a:ext cx="5143536" cy="1588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Title 1"/>
          <p:cNvSpPr>
            <a:spLocks noGrp="1"/>
          </p:cNvSpPr>
          <p:nvPr>
            <p:ph type="title"/>
          </p:nvPr>
        </p:nvSpPr>
        <p:spPr>
          <a:xfrm>
            <a:off x="428596" y="214290"/>
            <a:ext cx="8229600" cy="1143000"/>
          </a:xfrm>
        </p:spPr>
        <p:txBody>
          <a:bodyPr>
            <a:normAutofit/>
          </a:bodyPr>
          <a:lstStyle/>
          <a:p>
            <a:r>
              <a:rPr lang="bg-BG" b="1" dirty="0" smtClean="0">
                <a:solidFill>
                  <a:srgbClr val="00B050"/>
                </a:solidFill>
                <a:latin typeface="Trebuchet MS" pitchFamily="34" charset="0"/>
              </a:rPr>
              <a:t>Партньори</a:t>
            </a:r>
            <a:endParaRPr lang="en-US" dirty="0">
              <a:solidFill>
                <a:srgbClr val="00B050"/>
              </a:solidFill>
            </a:endParaRPr>
          </a:p>
        </p:txBody>
      </p:sp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2" name="Footer Placeholder 9"/>
          <p:cNvSpPr txBox="1">
            <a:spLocks/>
          </p:cNvSpPr>
          <p:nvPr/>
        </p:nvSpPr>
        <p:spPr>
          <a:xfrm>
            <a:off x="71406" y="624840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Project co-financed by the European Union and National Funds of the participating countries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33" name="Картина 17" descr="dag"/>
          <p:cNvPicPr/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Картина 22" descr="emblema dnp 50"/>
          <p:cNvPicPr/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3019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9520" y="500042"/>
            <a:ext cx="9067800" cy="1143000"/>
          </a:xfrm>
        </p:spPr>
        <p:txBody>
          <a:bodyPr>
            <a:normAutofit/>
          </a:bodyPr>
          <a:lstStyle/>
          <a:p>
            <a:r>
              <a:rPr lang="ru-RU" altLang="en-US" sz="3000" b="1" dirty="0" smtClean="0">
                <a:solidFill>
                  <a:schemeClr val="tx2"/>
                </a:solidFill>
                <a:latin typeface="Trebuchet MS" pitchFamily="34" charset="0"/>
              </a:rPr>
              <a:t>МОТИВАЦИЯ ЗА ПРОЕКТА</a:t>
            </a:r>
            <a:br>
              <a:rPr lang="ru-RU" altLang="en-US" sz="3000" b="1" dirty="0" smtClean="0">
                <a:solidFill>
                  <a:schemeClr val="tx2"/>
                </a:solidFill>
                <a:latin typeface="Trebuchet MS" pitchFamily="34" charset="0"/>
              </a:rPr>
            </a:b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ru-RU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Стотици</a:t>
            </a:r>
            <a:r>
              <a:rPr lang="ru-RU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 случаи на горски пожари в региона Балкани-Средиземно море за последните години 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Резултатите от тях са:</a:t>
            </a:r>
          </a:p>
          <a:p>
            <a:pPr algn="just">
              <a:buFont typeface="Wingdings" pitchFamily="2" charset="2"/>
              <a:buChar char="Ø"/>
              <a:defRPr/>
            </a:pPr>
            <a:endParaRPr lang="ru-RU" altLang="en-US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ru-RU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Опожарени са над 20 000 хектара, от които 25% са в Натура 2000</a:t>
            </a:r>
          </a:p>
          <a:p>
            <a:pPr lvl="1" algn="just">
              <a:buFont typeface="Wingdings" pitchFamily="2" charset="2"/>
              <a:buChar char="Ø"/>
              <a:defRPr/>
            </a:pPr>
            <a:endParaRPr lang="ru-RU" altLang="en-US" sz="16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ru-RU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Отделено е голямо количество CO2, вредни вещества, прахови частици и сажди</a:t>
            </a:r>
          </a:p>
          <a:p>
            <a:pPr lvl="1" algn="just">
              <a:buFont typeface="Wingdings" pitchFamily="2" charset="2"/>
              <a:buChar char="Ø"/>
              <a:defRPr/>
            </a:pPr>
            <a:endParaRPr lang="ru-RU" altLang="en-US" sz="16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ru-RU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Смъртните случай са стотици</a:t>
            </a:r>
          </a:p>
          <a:p>
            <a:pPr lvl="1" algn="just">
              <a:buFont typeface="Wingdings" pitchFamily="2" charset="2"/>
              <a:buChar char="Ø"/>
              <a:defRPr/>
            </a:pPr>
            <a:endParaRPr lang="ru-RU" altLang="en-US" sz="16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ru-RU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Имуществените щети са за милиони евро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  <p:pic>
        <p:nvPicPr>
          <p:cNvPr id="17" name="Picture 16" descr="1528297921.3261_1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857288" y="1461698"/>
            <a:ext cx="11691987" cy="539630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5307379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09520" y="500042"/>
            <a:ext cx="9067800" cy="1143000"/>
          </a:xfrm>
        </p:spPr>
        <p:txBody>
          <a:bodyPr>
            <a:normAutofit/>
          </a:bodyPr>
          <a:lstStyle/>
          <a:p>
            <a:r>
              <a:rPr lang="ru-RU" altLang="en-US" sz="3000" b="1" dirty="0" smtClean="0">
                <a:solidFill>
                  <a:schemeClr val="tx2"/>
                </a:solidFill>
                <a:latin typeface="Trebuchet MS" pitchFamily="34" charset="0"/>
              </a:rPr>
              <a:t>МОТИВАЦИЯ ЗА ПРОЕКТА</a:t>
            </a:r>
            <a:br>
              <a:rPr lang="ru-RU" altLang="en-US" sz="3000" b="1" dirty="0" smtClean="0">
                <a:solidFill>
                  <a:schemeClr val="tx2"/>
                </a:solidFill>
                <a:latin typeface="Trebuchet MS" pitchFamily="34" charset="0"/>
              </a:rPr>
            </a:br>
            <a:endParaRPr lang="en-US" sz="3000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785794"/>
            <a:ext cx="8229600" cy="4525963"/>
          </a:xfrm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endParaRPr lang="ru-RU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just">
              <a:buFont typeface="Wingdings" pitchFamily="2" charset="2"/>
              <a:buChar char="Ø"/>
              <a:defRPr/>
            </a:pPr>
            <a:r>
              <a:rPr lang="bg-BG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Стотици</a:t>
            </a:r>
            <a:r>
              <a:rPr lang="ru-RU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 случаи на горски пожари в региона Балкани-Средиземно море за последните години . </a:t>
            </a:r>
          </a:p>
          <a:p>
            <a:pPr algn="just">
              <a:buFont typeface="Wingdings" pitchFamily="2" charset="2"/>
              <a:buChar char="Ø"/>
              <a:defRPr/>
            </a:pPr>
            <a:r>
              <a:rPr lang="ru-RU" altLang="en-US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Резултатите от тях са:</a:t>
            </a:r>
          </a:p>
          <a:p>
            <a:pPr algn="just">
              <a:buFont typeface="Wingdings" pitchFamily="2" charset="2"/>
              <a:buChar char="Ø"/>
              <a:defRPr/>
            </a:pPr>
            <a:endParaRPr lang="ru-RU" altLang="en-US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ru-RU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Опожарени са над 20 000 хектара, от които 25% са в Натура 2000</a:t>
            </a:r>
          </a:p>
          <a:p>
            <a:pPr lvl="1" algn="just">
              <a:buFont typeface="Wingdings" pitchFamily="2" charset="2"/>
              <a:buChar char="Ø"/>
              <a:defRPr/>
            </a:pPr>
            <a:endParaRPr lang="ru-RU" altLang="en-US" sz="16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ru-RU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Отделено е голямо количество CO2, вредни вещества, прахови частици и сажди</a:t>
            </a:r>
          </a:p>
          <a:p>
            <a:pPr lvl="1" algn="just">
              <a:buFont typeface="Wingdings" pitchFamily="2" charset="2"/>
              <a:buChar char="Ø"/>
              <a:defRPr/>
            </a:pPr>
            <a:endParaRPr lang="ru-RU" altLang="en-US" sz="16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ru-RU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Смъртните случай са стотици</a:t>
            </a:r>
          </a:p>
          <a:p>
            <a:pPr lvl="1" algn="just">
              <a:buFont typeface="Wingdings" pitchFamily="2" charset="2"/>
              <a:buChar char="Ø"/>
              <a:defRPr/>
            </a:pPr>
            <a:endParaRPr lang="ru-RU" altLang="en-US" sz="16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lvl="1" algn="just">
              <a:buFont typeface="Wingdings" pitchFamily="2" charset="2"/>
              <a:buChar char="Ø"/>
              <a:defRPr/>
            </a:pPr>
            <a:r>
              <a:rPr lang="ru-RU" altLang="en-US" sz="16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Имуществените щети са за милиони евро</a:t>
            </a: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73795"/>
      </p:ext>
    </p:extLst>
  </p:cSld>
  <p:clrMapOvr>
    <a:masterClrMapping/>
  </p:clrMapOvr>
  <p:transition>
    <p:pull dir="d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27709" y="214290"/>
            <a:ext cx="9067800" cy="1143000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tx2">
                    <a:lumMod val="60000"/>
                    <a:lumOff val="40000"/>
                  </a:schemeClr>
                </a:solidFill>
              </a:rPr>
              <a:t>SFEDA</a:t>
            </a:r>
            <a:endParaRPr lang="en-US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74739"/>
            <a:ext cx="8229600" cy="4525963"/>
          </a:xfrm>
          <a:solidFill>
            <a:schemeClr val="accent1">
              <a:alpha val="19000"/>
            </a:schemeClr>
          </a:solidFill>
          <a:ln>
            <a:noFill/>
          </a:ln>
        </p:spPr>
        <p:txBody>
          <a:bodyPr>
            <a:normAutofit/>
          </a:bodyPr>
          <a:lstStyle/>
          <a:p>
            <a:pPr marL="0" indent="0" algn="just">
              <a:buNone/>
              <a:defRPr/>
            </a:pPr>
            <a:endParaRPr lang="en-US" altLang="en-US" sz="2000" b="1" dirty="0" smtClean="0">
              <a:solidFill>
                <a:schemeClr val="tx2"/>
              </a:solidFill>
              <a:latin typeface="Trebuchet MS" pitchFamily="34" charset="0"/>
            </a:endParaRPr>
          </a:p>
          <a:p>
            <a:pPr algn="ctr">
              <a:buNone/>
            </a:pPr>
            <a:r>
              <a:rPr lang="bg-BG" sz="2000" b="1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  <a:ea typeface="Trebuchet MS" charset="0"/>
                <a:cs typeface="Trebuchet MS" charset="0"/>
              </a:rPr>
              <a:t>ЦЕЛИ НА ПРОЕКТА</a:t>
            </a:r>
          </a:p>
          <a:p>
            <a:pPr algn="ctr"/>
            <a:endParaRPr lang="bg-BG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  <a:ea typeface="Trebuchet MS" charset="0"/>
              <a:cs typeface="Trebuchet MS" charset="0"/>
            </a:endParaRPr>
          </a:p>
          <a:p>
            <a:pPr marL="285750" indent="-285750" algn="just"/>
            <a:r>
              <a:rPr lang="bg-BG" sz="20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Стабилно транснационалното сътрудничество между трите държави в региона</a:t>
            </a:r>
            <a:endParaRPr lang="en-US" sz="2000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marL="285750" indent="-285750" algn="just"/>
            <a:endParaRPr lang="en-US" sz="2000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marL="285750" indent="-285750" algn="just"/>
            <a:r>
              <a:rPr lang="bg-BG" sz="20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Изследване, доказване на ефективността и използване на нови технологични решения за ранно откриване и предотвратяване на горски пожари</a:t>
            </a:r>
            <a:endParaRPr lang="en-US" sz="2000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marL="285750" indent="-285750" algn="just"/>
            <a:endParaRPr lang="en-US" sz="2000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marL="285750" indent="-285750" algn="just"/>
            <a:r>
              <a:rPr lang="bg-BG" sz="2000" dirty="0" smtClean="0">
                <a:solidFill>
                  <a:schemeClr val="accent3">
                    <a:lumMod val="50000"/>
                  </a:schemeClr>
                </a:solidFill>
                <a:latin typeface="Trebuchet MS" pitchFamily="34" charset="0"/>
              </a:rPr>
              <a:t>Създавене на обществена добавена стойност</a:t>
            </a:r>
            <a:endParaRPr lang="en-US" sz="2000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  <a:p>
            <a:pPr algn="just">
              <a:lnSpc>
                <a:spcPct val="80000"/>
              </a:lnSpc>
              <a:buFont typeface="Wingdings" pitchFamily="2" charset="2"/>
              <a:buChar char="Ø"/>
              <a:defRPr/>
            </a:pPr>
            <a:endParaRPr lang="en-US" altLang="en-US" sz="2000" b="1" dirty="0" smtClean="0">
              <a:solidFill>
                <a:schemeClr val="accent3">
                  <a:lumMod val="50000"/>
                </a:schemeClr>
              </a:solidFill>
              <a:latin typeface="Trebuchet MS" pitchFamily="34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6945" y="5105400"/>
            <a:ext cx="1219200" cy="147893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0" y="5105400"/>
            <a:ext cx="1219200" cy="14789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5105400"/>
            <a:ext cx="1219200" cy="1478934"/>
          </a:xfrm>
          <a:prstGeom prst="rect">
            <a:avLst/>
          </a:prstGeom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7774" y="114300"/>
            <a:ext cx="2194308" cy="7468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6096000" y="6248400"/>
            <a:ext cx="2895600" cy="365125"/>
          </a:xfrm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Project co-financed by the European Union and National Funds of the participating countries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86478"/>
            <a:ext cx="6248400" cy="622300"/>
          </a:xfrm>
          <a:prstGeom prst="rect">
            <a:avLst/>
          </a:prstGeom>
          <a:effectLst>
            <a:softEdge rad="266700"/>
          </a:effectLst>
        </p:spPr>
      </p:pic>
      <p:pic>
        <p:nvPicPr>
          <p:cNvPr id="14" name="Картина 17" descr="da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50" y="91353"/>
            <a:ext cx="800987" cy="7468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Картина 22" descr="emblema dnp 5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381" y="91353"/>
            <a:ext cx="886219" cy="746847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F501145B-351E-486A-83EE-11590C63FA90}"/>
              </a:ext>
            </a:extLst>
          </p:cNvPr>
          <p:cNvSpPr txBox="1"/>
          <p:nvPr/>
        </p:nvSpPr>
        <p:spPr>
          <a:xfrm>
            <a:off x="2357422" y="71415"/>
            <a:ext cx="3643338" cy="285751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 algn="just"/>
            <a:r>
              <a:rPr lang="bg-BG" sz="1200" dirty="0" smtClean="0">
                <a:solidFill>
                  <a:srgbClr val="002395"/>
                </a:solidFill>
                <a:latin typeface="Trebuchet MS" pitchFamily="34" charset="0"/>
              </a:rPr>
              <a:t>Дирекция на Природен Парк “Русенски Лом”</a:t>
            </a:r>
            <a:endParaRPr lang="bg-BG" sz="1200" dirty="0">
              <a:solidFill>
                <a:srgbClr val="002395"/>
              </a:solidFill>
              <a:latin typeface="Trebuchet MS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3073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5701</TotalTime>
  <Words>3023</Words>
  <Application>Microsoft Office PowerPoint</Application>
  <PresentationFormat>On-screen Show (4:3)</PresentationFormat>
  <Paragraphs>520</Paragraphs>
  <Slides>47</Slides>
  <Notes>41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48" baseType="lpstr">
      <vt:lpstr>Office Theme</vt:lpstr>
      <vt:lpstr>(INTERREG V-B) BALKAN - MEDITERRANEAN 2014-2020 </vt:lpstr>
      <vt:lpstr>Дирекция на Природен Парк “Русенски Лом” (PP5) </vt:lpstr>
      <vt:lpstr>Проект</vt:lpstr>
      <vt:lpstr>СФЕДА / SFEDA</vt:lpstr>
      <vt:lpstr>SFEDA</vt:lpstr>
      <vt:lpstr>Партньори</vt:lpstr>
      <vt:lpstr>МОТИВАЦИЯ ЗА ПРОЕКТА </vt:lpstr>
      <vt:lpstr>МОТИВАЦИЯ ЗА ПРОЕКТА </vt:lpstr>
      <vt:lpstr>SFEDA</vt:lpstr>
      <vt:lpstr>СФЕДА Работни пакети</vt:lpstr>
      <vt:lpstr>PowerPoint Presentation</vt:lpstr>
      <vt:lpstr>PowerPoint Presentation</vt:lpstr>
      <vt:lpstr>PowerPoint Presentation</vt:lpstr>
      <vt:lpstr>Дирекция на Природен Парк “Русенски Лом” (PP5) </vt:lpstr>
      <vt:lpstr> </vt:lpstr>
      <vt:lpstr>СФЕДА-  РП 3</vt:lpstr>
      <vt:lpstr>СФЕДА-  РП 3</vt:lpstr>
      <vt:lpstr>Дейност 3.1 Анализ на ландшафта за Природен парк „Русенски Лом“</vt:lpstr>
      <vt:lpstr>СФЕДА-  РП 3</vt:lpstr>
      <vt:lpstr>СФЕДА-  РП 3</vt:lpstr>
      <vt:lpstr>PowerPoint Presentation</vt:lpstr>
      <vt:lpstr>SFEDA, WP3 </vt:lpstr>
      <vt:lpstr>SFEDA, WP3 </vt:lpstr>
      <vt:lpstr>История на пожари в ПП „Русенски Лом“, включително времетраене и поражения-данни от официални източници -РДПБЗН-Русе, ДЛС-Дунав, РДГ-Русе, РИОСВ-Русе</vt:lpstr>
      <vt:lpstr>Дейност 3.5.4 Анализ на настоящата система  за предпазване от пожари</vt:lpstr>
      <vt:lpstr>Подобни практики</vt:lpstr>
      <vt:lpstr>Подобни практики</vt:lpstr>
      <vt:lpstr>Подобни практики</vt:lpstr>
      <vt:lpstr>Дейност 3.5 Анализът на разходите и ползите по Проект SFEDA </vt:lpstr>
      <vt:lpstr>Стойност на проекта  по основни дейности</vt:lpstr>
      <vt:lpstr>Стойност на проекта  по реализирани дейности</vt:lpstr>
      <vt:lpstr>СФЕДА- РП 5</vt:lpstr>
      <vt:lpstr>СФЕДА- РП 5</vt:lpstr>
      <vt:lpstr>СФЕДА- РП 5</vt:lpstr>
      <vt:lpstr>Комбинирана термооптична  камера HIKVISION DS-2TD6266-100C2L</vt:lpstr>
      <vt:lpstr>Комбинирана термооптична  камера HIKVISION DS-2TD6266-100C2L</vt:lpstr>
      <vt:lpstr>СФЕДА- РП 5 </vt:lpstr>
      <vt:lpstr>СФЕДА- РП 5</vt:lpstr>
      <vt:lpstr>СФЕДА- РП 5</vt:lpstr>
      <vt:lpstr>Дейност 5. Противопожарна кула</vt:lpstr>
      <vt:lpstr>PowerPoint Presentation</vt:lpstr>
      <vt:lpstr>Противопожарна система</vt:lpstr>
      <vt:lpstr>SFEDA</vt:lpstr>
      <vt:lpstr>PowerPoint Presentation</vt:lpstr>
      <vt:lpstr>PowerPoint Presentation</vt:lpstr>
      <vt:lpstr>PowerPoint Presentation</vt:lpstr>
      <vt:lpstr>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Elitebook 8470p</dc:creator>
  <cp:lastModifiedBy>user</cp:lastModifiedBy>
  <cp:revision>381</cp:revision>
  <dcterms:created xsi:type="dcterms:W3CDTF">2006-08-16T00:00:00Z</dcterms:created>
  <dcterms:modified xsi:type="dcterms:W3CDTF">2020-02-26T13:11:05Z</dcterms:modified>
</cp:coreProperties>
</file>